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57" r:id="rId6"/>
    <p:sldId id="267" r:id="rId7"/>
    <p:sldId id="258" r:id="rId8"/>
    <p:sldId id="259" r:id="rId9"/>
    <p:sldId id="269" r:id="rId10"/>
    <p:sldId id="260" r:id="rId11"/>
    <p:sldId id="270" r:id="rId12"/>
    <p:sldId id="271" r:id="rId13"/>
    <p:sldId id="261" r:id="rId14"/>
    <p:sldId id="268" r:id="rId15"/>
    <p:sldId id="262" r:id="rId16"/>
    <p:sldId id="266" r:id="rId17"/>
    <p:sldId id="264" r:id="rId18"/>
    <p:sldId id="265" r:id="rId1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42" autoAdjust="0"/>
    <p:restoredTop sz="77518"/>
  </p:normalViewPr>
  <p:slideViewPr>
    <p:cSldViewPr snapToGrid="0">
      <p:cViewPr varScale="1">
        <p:scale>
          <a:sx n="86" d="100"/>
          <a:sy n="86" d="100"/>
        </p:scale>
        <p:origin x="1110" y="90"/>
      </p:cViewPr>
      <p:guideLst>
        <p:guide pos="3840"/>
        <p:guide orient="horz" pos="2160"/>
      </p:guideLst>
    </p:cSldViewPr>
  </p:slideViewPr>
  <p:notesTextViewPr>
    <p:cViewPr>
      <p:scale>
        <a:sx n="3" d="2"/>
        <a:sy n="3" d="2"/>
      </p:scale>
      <p:origin x="0" y="0"/>
    </p:cViewPr>
  </p:notesTextViewPr>
  <p:sorterViewPr>
    <p:cViewPr>
      <p:scale>
        <a:sx n="1" d="1"/>
        <a:sy n="1" d="1"/>
      </p:scale>
      <p:origin x="0" y="0"/>
    </p:cViewPr>
  </p:sorterViewPr>
  <p:notesViewPr>
    <p:cSldViewPr snapToGrid="0">
      <p:cViewPr varScale="1">
        <p:scale>
          <a:sx n="124" d="100"/>
          <a:sy n="124" d="100"/>
        </p:scale>
        <p:origin x="132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6AC4FB8F-ED15-48AB-97BD-17129D4E699D}" type="datetimeFigureOut">
              <a:rPr lang="en-US" smtClean="0"/>
              <a:t>7/29/2025</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E6B3739-9081-478F-812E-AE7CE140632E}" type="slidenum">
              <a:rPr lang="en-US" smtClean="0"/>
              <a:t>‹#›</a:t>
            </a:fld>
            <a:endParaRPr lang="en-US"/>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BBC9D437-CD83-4825-AD0D-5E7B341BC79B}" type="datetimeFigureOut">
              <a:rPr lang="en-US" smtClean="0"/>
              <a:t>7/29/2025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3145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60CF8BB-EBC7-4B8F-9632-A5A136FBB880}" type="slidenum">
              <a:rPr lang="en-US" smtClean="0"/>
              <a:t>‹#›</a:t>
            </a:fld>
            <a:endParaRPr lang="en-US"/>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1</a:t>
            </a:fld>
            <a:endParaRPr lang="en-US"/>
          </a:p>
        </p:txBody>
      </p:sp>
    </p:spTree>
    <p:extLst>
      <p:ext uri="{BB962C8B-B14F-4D97-AF65-F5344CB8AC3E}">
        <p14:creationId xmlns:p14="http://schemas.microsoft.com/office/powerpoint/2010/main" val="4110877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“Over-concentration of Class A foam is something we want to avoid—not just for cost, but for safety and effectiveness.</a:t>
            </a:r>
          </a:p>
          <a:p>
            <a:br>
              <a:rPr lang="en-NZ" dirty="0"/>
            </a:br>
            <a:r>
              <a:rPr lang="en-NZ" dirty="0"/>
              <a:t>When we exceed recommended mix ratios, the foam becomes thicker and harder to move through nozzles or CAFS systems. This can cause clogging and lead to poor foam quality, which in turn affects how well it sticks or penetrates fuel surfaces.</a:t>
            </a:r>
          </a:p>
          <a:p>
            <a:br>
              <a:rPr lang="en-NZ" dirty="0"/>
            </a:br>
            <a:r>
              <a:rPr lang="en-NZ" dirty="0"/>
              <a:t>It also creates slippery surfaces on the fireground, adding a safety hazard.</a:t>
            </a:r>
          </a:p>
          <a:p>
            <a:br>
              <a:rPr lang="en-NZ" dirty="0"/>
            </a:br>
            <a:r>
              <a:rPr lang="en-NZ" dirty="0"/>
              <a:t>Environmentally, while Class A foam is designed to be more benign than Class B, too much concentrate still increases the amount of surfactants entering the ecosystem. That can slow down biodegradation and affect soil and water health.</a:t>
            </a:r>
          </a:p>
          <a:p>
            <a:br>
              <a:rPr lang="en-NZ" dirty="0"/>
            </a:br>
            <a:r>
              <a:rPr lang="en-NZ" dirty="0"/>
              <a:t>From a suppression standpoint, once we’ve lowered water’s surface tension enough to allow penetration, more foam doesn’t do more work—it actually starts to reduce effectiveness by insulating rather than cooling.</a:t>
            </a:r>
          </a:p>
          <a:p>
            <a:br>
              <a:rPr lang="en-NZ" dirty="0"/>
            </a:br>
            <a:r>
              <a:rPr lang="en-NZ" dirty="0"/>
              <a:t>Finally, using more than necessary is just plain wasteful—it increases product use, cleanup time, and equipment wear with no added fire suppression benefit.</a:t>
            </a:r>
          </a:p>
          <a:p>
            <a:br>
              <a:rPr lang="en-NZ" dirty="0"/>
            </a:br>
            <a:r>
              <a:rPr lang="en-NZ" dirty="0"/>
              <a:t>So the takeaway is: </a:t>
            </a:r>
            <a:r>
              <a:rPr lang="en-NZ" b="1" dirty="0"/>
              <a:t>stick to manufacturer-recommended ratios</a:t>
            </a:r>
            <a:r>
              <a:rPr lang="en-NZ" dirty="0"/>
              <a:t>. Calibrate your equipment and train crews to monitor mix rates, especially with proportioning systems like </a:t>
            </a:r>
            <a:r>
              <a:rPr lang="en-NZ" dirty="0" err="1"/>
              <a:t>FoamPro</a:t>
            </a:r>
            <a:r>
              <a:rPr lang="en-NZ" dirty="0"/>
              <a:t> or CAFS.”</a:t>
            </a:r>
          </a:p>
          <a:p>
            <a:endParaRPr lang="en-US" dirty="0"/>
          </a:p>
          <a:p>
            <a:endParaRPr lang="en-US" dirty="0"/>
          </a:p>
          <a:p>
            <a:r>
              <a:rPr lang="en-US" dirty="0"/>
              <a:t>Over concentration – </a:t>
            </a:r>
          </a:p>
          <a:p>
            <a:pPr lvl="1"/>
            <a:r>
              <a:rPr lang="en-NZ" b="1" dirty="0"/>
              <a:t>Foam clogging and buildup:</a:t>
            </a:r>
            <a:r>
              <a:rPr lang="en-NZ" dirty="0"/>
              <a:t> Overly thick foam can cause buildup in lines, nozzles, and foam proportioning equipment (e.g. </a:t>
            </a:r>
            <a:r>
              <a:rPr lang="en-NZ" dirty="0" err="1"/>
              <a:t>FoamPro</a:t>
            </a:r>
            <a:r>
              <a:rPr lang="en-NZ" dirty="0"/>
              <a:t>, CAFS), especially if not flushed properly.</a:t>
            </a:r>
          </a:p>
          <a:p>
            <a:pPr lvl="1"/>
            <a:r>
              <a:rPr lang="en-NZ" b="1" dirty="0"/>
              <a:t>Inaccurate application:</a:t>
            </a:r>
            <a:r>
              <a:rPr lang="en-NZ" dirty="0"/>
              <a:t> High-viscosity foam may not flow or aspirate properly through nozzles, affecting reach and coverage.</a:t>
            </a:r>
          </a:p>
          <a:p>
            <a:pPr lvl="1"/>
            <a:r>
              <a:rPr lang="en-NZ" b="1" dirty="0"/>
              <a:t>Reduced CAFS performance:</a:t>
            </a:r>
            <a:r>
              <a:rPr lang="en-NZ" dirty="0"/>
              <a:t> In Compressed Air Foam Systems, too much concentrate can destabilize the foam, leading to poor-quality bubbles or “slurry-like” consistency.</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NZ" b="1" dirty="0"/>
              <a:t>Wasted product:</a:t>
            </a:r>
            <a:r>
              <a:rPr lang="en-NZ" dirty="0"/>
              <a:t> Using more concentrate than needed significantly increases costs with </a:t>
            </a:r>
            <a:r>
              <a:rPr lang="en-NZ" b="1" dirty="0"/>
              <a:t>no added suppression benefit</a:t>
            </a:r>
            <a:r>
              <a:rPr lang="en-NZ" dirty="0"/>
              <a:t> beyond a certain point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NZ" b="1" dirty="0"/>
              <a:t>Diminishing returns:</a:t>
            </a:r>
            <a:r>
              <a:rPr lang="en-NZ" dirty="0"/>
              <a:t> Once surface tension is adequately reduced (~0.3–0.5%), adding more foam doesn’t improve penetration or extinguishing power. In fact, </a:t>
            </a:r>
            <a:r>
              <a:rPr lang="en-NZ" b="1" dirty="0"/>
              <a:t>excess foam can create a slick or insulating barrier</a:t>
            </a:r>
            <a:r>
              <a:rPr lang="en-NZ" dirty="0"/>
              <a:t> that inhibits water from reaching burning materials.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NZ" dirty="0"/>
          </a:p>
          <a:p>
            <a:pPr lvl="1"/>
            <a:endParaRPr lang="en-NZ" dirty="0"/>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10</a:t>
            </a:fld>
            <a:endParaRPr lang="en-US"/>
          </a:p>
        </p:txBody>
      </p:sp>
    </p:spTree>
    <p:extLst>
      <p:ext uri="{BB962C8B-B14F-4D97-AF65-F5344CB8AC3E}">
        <p14:creationId xmlns:p14="http://schemas.microsoft.com/office/powerpoint/2010/main" val="1616666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11</a:t>
            </a:fld>
            <a:endParaRPr lang="en-US"/>
          </a:p>
        </p:txBody>
      </p:sp>
    </p:spTree>
    <p:extLst>
      <p:ext uri="{BB962C8B-B14F-4D97-AF65-F5344CB8AC3E}">
        <p14:creationId xmlns:p14="http://schemas.microsoft.com/office/powerpoint/2010/main" val="3567456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“Let’s unpack some of the persistent challenges and myths we see with Class A foam.</a:t>
            </a:r>
          </a:p>
          <a:p>
            <a:br>
              <a:rPr lang="en-NZ" dirty="0"/>
            </a:br>
            <a:r>
              <a:rPr lang="en-NZ" dirty="0"/>
              <a:t>The first is the classic: </a:t>
            </a:r>
            <a:r>
              <a:rPr lang="en-NZ" i="1" dirty="0"/>
              <a:t>‘It’s just water with bubbles.’</a:t>
            </a:r>
            <a:r>
              <a:rPr lang="en-NZ" dirty="0"/>
              <a:t> That sells it way short. Class A foam changes the physical properties of water—it clings, penetrates deep into fuels, and forms a heat-reflective barrier. It’s a chemical enhancer, not just a visual effect.</a:t>
            </a:r>
          </a:p>
          <a:p>
            <a:br>
              <a:rPr lang="en-NZ" dirty="0"/>
            </a:br>
            <a:r>
              <a:rPr lang="en-NZ" dirty="0"/>
              <a:t>Then there’s </a:t>
            </a:r>
            <a:r>
              <a:rPr lang="en-NZ" b="1" dirty="0"/>
              <a:t>eco-hesitancy</a:t>
            </a:r>
            <a:r>
              <a:rPr lang="en-NZ" dirty="0"/>
              <a:t>. While it’s true that environmental concerns are valid—especially with Class B foams—most modern Class A foams are fluorine-free, biodegradable, and designed with environmental safety in mind. Education on product composition helps crews feel more confident using them.</a:t>
            </a:r>
          </a:p>
          <a:p>
            <a:br>
              <a:rPr lang="en-NZ" dirty="0"/>
            </a:br>
            <a:r>
              <a:rPr lang="en-NZ" dirty="0"/>
              <a:t>Another big one is </a:t>
            </a:r>
            <a:r>
              <a:rPr lang="en-NZ" b="1" dirty="0"/>
              <a:t>operator proficiency</a:t>
            </a:r>
            <a:r>
              <a:rPr lang="en-NZ" dirty="0"/>
              <a:t>. CAFS and proportioning systems like </a:t>
            </a:r>
            <a:r>
              <a:rPr lang="en-NZ" dirty="0" err="1"/>
              <a:t>FoamPro</a:t>
            </a:r>
            <a:r>
              <a:rPr lang="en-NZ" dirty="0"/>
              <a:t> aren’t plug-and-play. If crews haven’t trained with them or if the system isn’t maintained, your foam won’t deliver the benefits it’s supposed to.</a:t>
            </a:r>
          </a:p>
          <a:p>
            <a:br>
              <a:rPr lang="en-NZ" dirty="0"/>
            </a:br>
            <a:r>
              <a:rPr lang="en-NZ" dirty="0"/>
              <a:t>And we’ve all heard this one: </a:t>
            </a:r>
            <a:r>
              <a:rPr lang="en-NZ" i="1" dirty="0"/>
              <a:t>‘Foam will fix it.’</a:t>
            </a:r>
            <a:r>
              <a:rPr lang="en-NZ" dirty="0"/>
              <a:t> Foam boosts tactical effectiveness—it doesn’t replace it. If your strategy’s off, foam won’t save the day. It’s a powerful tool, but only as good as the tactics behind it.</a:t>
            </a:r>
          </a:p>
          <a:p>
            <a:br>
              <a:rPr lang="en-NZ" dirty="0"/>
            </a:br>
            <a:r>
              <a:rPr lang="en-NZ" dirty="0"/>
              <a:t>Mixing ratios are another stumbling block. Whether you’re doing direct attack, mop-up, or exposure protection, the ratio changes—and those differences matter. Crews need to understand how mix rate affects foam performance.</a:t>
            </a:r>
          </a:p>
          <a:p>
            <a:br>
              <a:rPr lang="en-NZ" dirty="0"/>
            </a:br>
            <a:r>
              <a:rPr lang="en-NZ" dirty="0"/>
              <a:t>Lastly, foam is often seen as </a:t>
            </a:r>
            <a:r>
              <a:rPr lang="en-NZ" i="1" dirty="0"/>
              <a:t>‘optional’</a:t>
            </a:r>
            <a:r>
              <a:rPr lang="en-NZ" dirty="0"/>
              <a:t> or an afterthought. This is sometimes a cultural or training issue—crews who’ve never had foam as part of their default setup may not instinctively reach for it. We’ve got to build that familiarity and trust through training and seeing real results on the fireground.”</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12</a:t>
            </a:fld>
            <a:endParaRPr lang="en-US"/>
          </a:p>
        </p:txBody>
      </p:sp>
    </p:spTree>
    <p:extLst>
      <p:ext uri="{BB962C8B-B14F-4D97-AF65-F5344CB8AC3E}">
        <p14:creationId xmlns:p14="http://schemas.microsoft.com/office/powerpoint/2010/main" val="3157335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“Let’s be clear — Class A foam is </a:t>
            </a:r>
            <a:r>
              <a:rPr lang="en-NZ" b="1" dirty="0"/>
              <a:t>not designed</a:t>
            </a:r>
            <a:r>
              <a:rPr lang="en-NZ" dirty="0"/>
              <a:t> for flammable liquid fires, which are Class B. It doesn’t have the chemical properties to form a vapour-sealing film like Class B foams do.</a:t>
            </a:r>
          </a:p>
          <a:p>
            <a:br>
              <a:rPr lang="en-NZ" dirty="0"/>
            </a:br>
            <a:r>
              <a:rPr lang="en-NZ" dirty="0"/>
              <a:t>That said, there are very specific situations where </a:t>
            </a:r>
            <a:r>
              <a:rPr lang="en-NZ" b="1" dirty="0"/>
              <a:t>you might use Class A foam temporarily</a:t>
            </a:r>
            <a:r>
              <a:rPr lang="en-NZ" dirty="0"/>
              <a:t>, </a:t>
            </a:r>
            <a:r>
              <a:rPr lang="en-NZ" i="1" u="sng" dirty="0"/>
              <a:t>(SNAP RESCUE) </a:t>
            </a:r>
            <a:r>
              <a:rPr lang="en-NZ" dirty="0"/>
              <a:t>and that’s usually in an </a:t>
            </a:r>
            <a:r>
              <a:rPr lang="en-NZ" b="1" dirty="0"/>
              <a:t>emergency</a:t>
            </a:r>
            <a:r>
              <a:rPr lang="en-NZ" dirty="0"/>
              <a:t> where life is at risk and Class B foam isn’t available. For example, you might have a fuel spill under a vehicle after a crash, or a small hydrocarbon fire in a remote area. In those cases, some Class A foams can be used at </a:t>
            </a:r>
            <a:r>
              <a:rPr lang="en-NZ" b="1" dirty="0"/>
              <a:t>1%</a:t>
            </a:r>
            <a:r>
              <a:rPr lang="en-NZ" dirty="0"/>
              <a:t> for knockdown — but only for </a:t>
            </a:r>
            <a:r>
              <a:rPr lang="en-NZ" b="1" dirty="0"/>
              <a:t>small-scale surface fires</a:t>
            </a:r>
            <a:r>
              <a:rPr lang="en-NZ" dirty="0"/>
              <a:t>, and only to </a:t>
            </a:r>
            <a:r>
              <a:rPr lang="en-NZ" b="1" dirty="0"/>
              <a:t>buy time</a:t>
            </a:r>
            <a:r>
              <a:rPr lang="en-NZ" dirty="0"/>
              <a:t>.</a:t>
            </a:r>
          </a:p>
          <a:p>
            <a:br>
              <a:rPr lang="en-NZ" dirty="0"/>
            </a:br>
            <a:r>
              <a:rPr lang="en-NZ" dirty="0"/>
              <a:t>One of the key limitations is that Class A foam doesn’t suppress vapours. So once that foam layer breaks down — and it will — the </a:t>
            </a:r>
            <a:r>
              <a:rPr lang="en-NZ" b="1" dirty="0"/>
              <a:t>reignition risk remains high</a:t>
            </a:r>
            <a:r>
              <a:rPr lang="en-NZ" dirty="0"/>
              <a:t>. That makes it unsuitable for full suppression of flammable liquid incidents.</a:t>
            </a:r>
          </a:p>
          <a:p>
            <a:br>
              <a:rPr lang="en-NZ" dirty="0"/>
            </a:br>
            <a:r>
              <a:rPr lang="en-NZ" dirty="0"/>
              <a:t>It’s important that crews understand the difference. Using Class A foam on a bulk fuel fire, thinking it’ll act like AFFF, is </a:t>
            </a:r>
            <a:r>
              <a:rPr lang="en-NZ" b="1" dirty="0"/>
              <a:t>dangerous</a:t>
            </a:r>
            <a:r>
              <a:rPr lang="en-NZ" dirty="0"/>
              <a:t>. But when used tactically, in a limited scope, and for the right reasons — it can support a rescue or contain a hazard until the right agent arrives.</a:t>
            </a:r>
          </a:p>
          <a:p>
            <a:br>
              <a:rPr lang="en-NZ" dirty="0"/>
            </a:br>
            <a:r>
              <a:rPr lang="en-NZ" dirty="0"/>
              <a:t>So the takeaway here is: </a:t>
            </a:r>
            <a:r>
              <a:rPr lang="en-NZ" b="1" dirty="0"/>
              <a:t>know the limits</a:t>
            </a:r>
            <a:r>
              <a:rPr lang="en-NZ" dirty="0"/>
              <a:t>, and make sure any use of Class A foam on liquid fuel is part of a clearly understood, short-term strategy — not a replacement for proper Class B tactics.”</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13</a:t>
            </a:fld>
            <a:endParaRPr lang="en-US"/>
          </a:p>
        </p:txBody>
      </p:sp>
    </p:spTree>
    <p:extLst>
      <p:ext uri="{BB962C8B-B14F-4D97-AF65-F5344CB8AC3E}">
        <p14:creationId xmlns:p14="http://schemas.microsoft.com/office/powerpoint/2010/main" val="1050482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14</a:t>
            </a:fld>
            <a:endParaRPr lang="en-US"/>
          </a:p>
        </p:txBody>
      </p:sp>
    </p:spTree>
    <p:extLst>
      <p:ext uri="{BB962C8B-B14F-4D97-AF65-F5344CB8AC3E}">
        <p14:creationId xmlns:p14="http://schemas.microsoft.com/office/powerpoint/2010/main" val="4108640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15</a:t>
            </a:fld>
            <a:endParaRPr lang="en-US"/>
          </a:p>
        </p:txBody>
      </p:sp>
    </p:spTree>
    <p:extLst>
      <p:ext uri="{BB962C8B-B14F-4D97-AF65-F5344CB8AC3E}">
        <p14:creationId xmlns:p14="http://schemas.microsoft.com/office/powerpoint/2010/main" val="22154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2</a:t>
            </a:fld>
            <a:endParaRPr lang="en-US"/>
          </a:p>
        </p:txBody>
      </p:sp>
    </p:spTree>
    <p:extLst>
      <p:ext uri="{BB962C8B-B14F-4D97-AF65-F5344CB8AC3E}">
        <p14:creationId xmlns:p14="http://schemas.microsoft.com/office/powerpoint/2010/main" val="1796644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3</a:t>
            </a:fld>
            <a:endParaRPr lang="en-US"/>
          </a:p>
        </p:txBody>
      </p:sp>
    </p:spTree>
    <p:extLst>
      <p:ext uri="{BB962C8B-B14F-4D97-AF65-F5344CB8AC3E}">
        <p14:creationId xmlns:p14="http://schemas.microsoft.com/office/powerpoint/2010/main" val="76666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Class-A Foam is specifically designed to combat fires involving ordinary combustible materials (Class A Fires) such as paper, tires, and wooden structures, as well as wildland. The concentrate reduces the surface tension of water providing superior wetting and penetrating characteristics. This allows the solution to penetrate into the char of deep-seated fires, promoting cooling and making the Class-A fuel less combustible. </a:t>
            </a:r>
            <a:r>
              <a:rPr lang="en-NZ" dirty="0"/>
              <a:t>We usually mix it anywhere between </a:t>
            </a:r>
            <a:r>
              <a:rPr lang="en-NZ" b="1" dirty="0"/>
              <a:t>0.1% and 1%</a:t>
            </a:r>
            <a:r>
              <a:rPr lang="en-NZ" dirty="0"/>
              <a:t>, depending on the job. Lower for mop-up and vegetation fires, higher when we need more cling or barrier — like in exposure protection.” </a:t>
            </a:r>
          </a:p>
          <a:p>
            <a:pPr algn="l"/>
            <a:endParaRPr lang="en-NZ" dirty="0"/>
          </a:p>
          <a:p>
            <a:pPr algn="l"/>
            <a:r>
              <a:rPr lang="en-US" dirty="0"/>
              <a:t>PFAS chemicals are not necessary to give Class-A foams these properties in these types of fires therefore Class-A Foam can be produced without using any type of environmentally harmful chemicals</a:t>
            </a:r>
          </a:p>
          <a:p>
            <a:pPr algn="l"/>
            <a:endParaRPr lang="en-US" dirty="0"/>
          </a:p>
          <a:p>
            <a:pPr algn="l"/>
            <a:endParaRPr lang="en-US" dirty="0"/>
          </a:p>
          <a:p>
            <a:pPr algn="l"/>
            <a:r>
              <a:rPr lang="en-NZ" sz="1200" b="0" i="0" u="none" strike="noStrike" kern="1200" dirty="0">
                <a:solidFill>
                  <a:schemeClr val="tx1"/>
                </a:solidFill>
                <a:effectLst/>
                <a:latin typeface="+mn-lt"/>
                <a:ea typeface="+mn-ea"/>
                <a:cs typeface="+mn-cs"/>
              </a:rPr>
              <a:t>Class A foam lowers the surface tension of water, allowing it to penetrate materials and extinguish fires faster. Class B foam creates a barrier between fuel and oxygen, suppressing </a:t>
            </a:r>
            <a:r>
              <a:rPr lang="en-NZ" sz="1200" b="0" i="0" u="none" strike="noStrike" kern="1200" dirty="0" err="1">
                <a:solidFill>
                  <a:schemeClr val="tx1"/>
                </a:solidFill>
                <a:effectLst/>
                <a:latin typeface="+mn-lt"/>
                <a:ea typeface="+mn-ea"/>
                <a:cs typeface="+mn-cs"/>
              </a:rPr>
              <a:t>vapors</a:t>
            </a:r>
            <a:r>
              <a:rPr lang="en-NZ" sz="1200" b="0" i="0" u="none" strike="noStrike" kern="1200" dirty="0">
                <a:solidFill>
                  <a:schemeClr val="tx1"/>
                </a:solidFill>
                <a:effectLst/>
                <a:latin typeface="+mn-lt"/>
                <a:ea typeface="+mn-ea"/>
                <a:cs typeface="+mn-cs"/>
              </a:rPr>
              <a:t> and preventing reignition</a:t>
            </a:r>
            <a:endParaRPr lang="en-US" dirty="0"/>
          </a:p>
          <a:p>
            <a:pPr algn="l"/>
            <a:endParaRPr lang="en-US" dirty="0"/>
          </a:p>
          <a:p>
            <a:pPr algn="l"/>
            <a:r>
              <a:rPr lang="en-NZ" sz="1200" b="0" i="0" u="none" strike="noStrike" kern="1200" dirty="0">
                <a:solidFill>
                  <a:schemeClr val="tx1"/>
                </a:solidFill>
                <a:effectLst/>
                <a:latin typeface="+mn-lt"/>
                <a:ea typeface="+mn-ea"/>
                <a:cs typeface="+mn-cs"/>
              </a:rPr>
              <a:t>NOT suitable for use on any fuel with an appreciable water solubility (polar solvents) such as methyl and ethyl alcohol, acetone, and methyl ethyl ketone</a:t>
            </a:r>
            <a:endParaRPr lang="en-US" dirty="0"/>
          </a:p>
          <a:p>
            <a:pPr algn="ct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4</a:t>
            </a:fld>
            <a:endParaRPr lang="en-US"/>
          </a:p>
        </p:txBody>
      </p:sp>
    </p:spTree>
    <p:extLst>
      <p:ext uri="{BB962C8B-B14F-4D97-AF65-F5344CB8AC3E}">
        <p14:creationId xmlns:p14="http://schemas.microsoft.com/office/powerpoint/2010/main" val="481704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dirty="0"/>
              <a:t>Class A foam improves how water behaves on a fireground. First off, it helps water </a:t>
            </a:r>
            <a:r>
              <a:rPr lang="en-NZ" b="1" dirty="0"/>
              <a:t>soak into fuels more effectively</a:t>
            </a:r>
            <a:r>
              <a:rPr lang="en-NZ" dirty="0"/>
              <a:t> — that means deeper penetration into things like timber, scrub, mulch and deep-seated structure fires – </a:t>
            </a:r>
            <a:r>
              <a:rPr lang="en-NZ" dirty="0" err="1"/>
              <a:t>upto</a:t>
            </a:r>
            <a:r>
              <a:rPr lang="en-NZ" dirty="0"/>
              <a:t> 3-5x more effective than water</a:t>
            </a:r>
          </a:p>
          <a:p>
            <a:pPr marL="0" indent="0">
              <a:buFont typeface="Arial" panose="020B0604020202020204" pitchFamily="34" charset="0"/>
              <a:buNone/>
            </a:pPr>
            <a:br>
              <a:rPr lang="en-NZ" dirty="0"/>
            </a:br>
            <a:r>
              <a:rPr lang="en-NZ" dirty="0"/>
              <a:t>That better penetration leads to </a:t>
            </a:r>
            <a:r>
              <a:rPr lang="en-NZ" b="1" dirty="0"/>
              <a:t>faster knockdown</a:t>
            </a:r>
            <a:r>
              <a:rPr lang="en-NZ" dirty="0"/>
              <a:t>, and we end up using a lot </a:t>
            </a:r>
            <a:r>
              <a:rPr lang="en-NZ" b="1" dirty="0"/>
              <a:t>less water</a:t>
            </a:r>
            <a:r>
              <a:rPr lang="en-NZ" dirty="0"/>
              <a:t> to achieve the same result — especially useful in rural areas with limited water supplies</a:t>
            </a:r>
          </a:p>
          <a:p>
            <a:pPr marL="0" indent="0">
              <a:buFont typeface="Arial" panose="020B0604020202020204" pitchFamily="34" charset="0"/>
              <a:buNone/>
            </a:pPr>
            <a:br>
              <a:rPr lang="en-NZ" dirty="0"/>
            </a:br>
            <a:r>
              <a:rPr lang="en-NZ" dirty="0"/>
              <a:t>It also helps with </a:t>
            </a:r>
            <a:r>
              <a:rPr lang="en-NZ" b="1" dirty="0"/>
              <a:t>preventing rekindles</a:t>
            </a:r>
            <a:r>
              <a:rPr lang="en-NZ" dirty="0"/>
              <a:t>. By soaking deeper and cooling the material more completely, there’s less chance of reignition during mop-up. </a:t>
            </a:r>
          </a:p>
          <a:p>
            <a:pPr marL="0" indent="0">
              <a:buFont typeface="Arial" panose="020B0604020202020204" pitchFamily="34" charset="0"/>
              <a:buNone/>
            </a:pPr>
            <a:br>
              <a:rPr lang="en-NZ" dirty="0"/>
            </a:br>
            <a:r>
              <a:rPr lang="en-NZ" dirty="0"/>
              <a:t>From an environmental point of view, the foams we use are </a:t>
            </a:r>
            <a:r>
              <a:rPr lang="en-NZ" b="1" dirty="0"/>
              <a:t>fluorine-free</a:t>
            </a:r>
            <a:r>
              <a:rPr lang="en-NZ" dirty="0"/>
              <a:t> and biodegradable. That makes them </a:t>
            </a:r>
            <a:r>
              <a:rPr lang="en-NZ" b="1" dirty="0"/>
              <a:t>much safer alternatives</a:t>
            </a:r>
            <a:r>
              <a:rPr lang="en-NZ" dirty="0"/>
              <a:t> to older foam technologies. </a:t>
            </a:r>
          </a:p>
          <a:p>
            <a:pPr marL="0" indent="0">
              <a:buFont typeface="Arial" panose="020B0604020202020204" pitchFamily="34" charset="0"/>
              <a:buNone/>
            </a:pPr>
            <a:br>
              <a:rPr lang="en-NZ" dirty="0"/>
            </a:br>
            <a:r>
              <a:rPr lang="en-NZ" dirty="0"/>
              <a:t>And overall, it just makes our jobs more efficient. Shorter time on scene, less water to cart around, and </a:t>
            </a:r>
            <a:r>
              <a:rPr lang="en-NZ" b="1" dirty="0"/>
              <a:t>less fatigue for the crew</a:t>
            </a:r>
            <a:r>
              <a:rPr lang="en-NZ" dirty="0"/>
              <a:t>. </a:t>
            </a:r>
          </a:p>
          <a:p>
            <a:pPr marL="0" indent="0">
              <a:buFont typeface="Arial" panose="020B0604020202020204" pitchFamily="34" charset="0"/>
              <a:buNone/>
            </a:pPr>
            <a:endParaRPr lang="en-NZ" dirty="0"/>
          </a:p>
          <a:p>
            <a:pPr marL="0" indent="0">
              <a:buFont typeface="Arial" panose="020B0604020202020204" pitchFamily="34" charset="0"/>
              <a:buNone/>
            </a:pPr>
            <a:r>
              <a:rPr lang="en-NZ" dirty="0"/>
              <a:t>Foam doesn’t replace tactics — but when used well, it enhances everything we do.” </a:t>
            </a: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5</a:t>
            </a:fld>
            <a:endParaRPr lang="en-US"/>
          </a:p>
        </p:txBody>
      </p:sp>
    </p:spTree>
    <p:extLst>
      <p:ext uri="{BB962C8B-B14F-4D97-AF65-F5344CB8AC3E}">
        <p14:creationId xmlns:p14="http://schemas.microsoft.com/office/powerpoint/2010/main" val="455297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Structure Fire</a:t>
            </a:r>
            <a:endParaRPr lang="en-NZ" dirty="0"/>
          </a:p>
          <a:p>
            <a:r>
              <a:rPr lang="en-NZ" dirty="0"/>
              <a:t>In structure fires, especially in timber-framed homes or roof voids, Class A foam improves water’s ability to soak into structural materials. It clings to surfaces, helping prevent rekindle and reducing mop-up time.</a:t>
            </a:r>
          </a:p>
          <a:p>
            <a:endParaRPr lang="en-NZ" dirty="0"/>
          </a:p>
          <a:p>
            <a:r>
              <a:rPr lang="en-NZ" b="1" dirty="0"/>
              <a:t>Vehicle Fire</a:t>
            </a:r>
            <a:endParaRPr lang="en-NZ" dirty="0"/>
          </a:p>
          <a:p>
            <a:r>
              <a:rPr lang="en-NZ" dirty="0"/>
              <a:t>Vehicle fires often include plastics, upholstery, and rubber – all of which are Class A fuel types. Foam gets into tight compartments and helps knock down the fire faster than plain water.</a:t>
            </a:r>
            <a:br>
              <a:rPr lang="en-NZ" dirty="0"/>
            </a:br>
            <a:endParaRPr lang="en-NZ" dirty="0"/>
          </a:p>
          <a:p>
            <a:r>
              <a:rPr lang="en-NZ" b="1" dirty="0"/>
              <a:t>Wildfire</a:t>
            </a:r>
          </a:p>
          <a:p>
            <a:r>
              <a:rPr lang="en-NZ" dirty="0"/>
              <a:t>This is where most people already associate Class A foam. It’s excellent on grass, scrub, and forest fires. You can apply it as a wet line to stop spread, or coat vegetation to protect exposures ahead of the fire front.</a:t>
            </a:r>
          </a:p>
          <a:p>
            <a:endParaRPr lang="en-NZ" dirty="0"/>
          </a:p>
          <a:p>
            <a:r>
              <a:rPr lang="en-NZ" b="1" dirty="0"/>
              <a:t>Tyre Fire</a:t>
            </a:r>
          </a:p>
          <a:p>
            <a:r>
              <a:rPr lang="en-NZ" dirty="0"/>
              <a:t>Tyre fires are notoriously difficult because they burn hot, deep, and for long periods. Class A foam helps cool the fire, cling to the rubber, and penetrate into the stacked material where water would usually run off.</a:t>
            </a:r>
          </a:p>
          <a:p>
            <a:br>
              <a:rPr lang="en-NZ" dirty="0"/>
            </a:br>
            <a:r>
              <a:rPr lang="en-NZ" b="1" dirty="0"/>
              <a:t>Skip Bin</a:t>
            </a:r>
            <a:endParaRPr lang="en-NZ" dirty="0"/>
          </a:p>
          <a:p>
            <a:r>
              <a:rPr lang="en-NZ" dirty="0"/>
              <a:t>Skip bin or rubbish pile fires contain deep-seated combustibles and a mix of fuels. Class A foam soaks into the pile, reducing reignition risk and making overhaul much faster and more effective.</a:t>
            </a:r>
          </a:p>
          <a:p>
            <a:endParaRPr lang="en-NZ" dirty="0"/>
          </a:p>
          <a:p>
            <a:r>
              <a:rPr lang="en-NZ" b="1" dirty="0"/>
              <a:t>Wet Line Protection</a:t>
            </a:r>
            <a:endParaRPr lang="en-NZ" dirty="0"/>
          </a:p>
          <a:p>
            <a:r>
              <a:rPr lang="en-NZ" dirty="0"/>
              <a:t>Here we’re using Class A foam proactively—laying down a foam line to stop the spread of fire or to protect exposures. It clings to surfaces and holds moisture far longer than plain water.</a:t>
            </a:r>
          </a:p>
          <a:p>
            <a:endParaRPr lang="en-NZ" dirty="0"/>
          </a:p>
          <a:p>
            <a:r>
              <a:rPr lang="en-NZ" dirty="0"/>
              <a:t>The key takeaway here is that </a:t>
            </a:r>
            <a:r>
              <a:rPr lang="en-NZ" b="1" dirty="0"/>
              <a:t>Class A foam enhances how we use water</a:t>
            </a:r>
            <a:r>
              <a:rPr lang="en-NZ" dirty="0"/>
              <a:t>. It doesn’t replace tactics, but it makes water more efficient across a wide range of fire scenarios.”</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6</a:t>
            </a:fld>
            <a:endParaRPr lang="en-US"/>
          </a:p>
        </p:txBody>
      </p:sp>
    </p:spTree>
    <p:extLst>
      <p:ext uri="{BB962C8B-B14F-4D97-AF65-F5344CB8AC3E}">
        <p14:creationId xmlns:p14="http://schemas.microsoft.com/office/powerpoint/2010/main" val="3969602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u="none" strike="noStrike" kern="1200" dirty="0">
                <a:solidFill>
                  <a:schemeClr val="tx1"/>
                </a:solidFill>
                <a:effectLst/>
                <a:latin typeface="+mn-lt"/>
                <a:ea typeface="+mn-ea"/>
                <a:cs typeface="+mn-cs"/>
              </a:rPr>
              <a:t>Direct Attack</a:t>
            </a:r>
            <a:r>
              <a:rPr lang="en-NZ" sz="1200" b="0" i="0" u="none" strike="noStrike" kern="1200" dirty="0">
                <a:solidFill>
                  <a:schemeClr val="tx1"/>
                </a:solidFill>
                <a:effectLst/>
                <a:latin typeface="+mn-lt"/>
                <a:ea typeface="+mn-ea"/>
                <a:cs typeface="+mn-cs"/>
              </a:rPr>
              <a:t>: 0.3% - 0.6% - There is no need to change the current method of attack, flow rate or equipment during a fire-fighting emergency. All that is required is to have the ability to inject the Class “A” foam concentrate into the water stream at the correct proportioning rate resulting in a noticeable decrease in extinguishment time. In many cases direct attack with an air-aspirating foam nozzle has been used. This nozzle gives a greater expansion to the discharging foam. Consequently, an increase in bubble size is experienced which in turn increases the surface area available to absorb heat.</a:t>
            </a:r>
          </a:p>
          <a:p>
            <a:endParaRPr lang="en-NZ" sz="1200" b="0" i="0" u="none" strike="noStrike" kern="1200" dirty="0">
              <a:solidFill>
                <a:schemeClr val="tx1"/>
              </a:solidFill>
              <a:effectLst/>
              <a:latin typeface="+mn-lt"/>
              <a:ea typeface="+mn-ea"/>
              <a:cs typeface="+mn-cs"/>
            </a:endParaRPr>
          </a:p>
          <a:p>
            <a:r>
              <a:rPr lang="en-NZ" sz="1200" b="1" i="0" u="none" strike="noStrike" kern="1200" dirty="0">
                <a:solidFill>
                  <a:schemeClr val="tx1"/>
                </a:solidFill>
                <a:effectLst/>
                <a:latin typeface="+mn-lt"/>
                <a:ea typeface="+mn-ea"/>
                <a:cs typeface="+mn-cs"/>
              </a:rPr>
              <a:t>Indirect Attack</a:t>
            </a:r>
            <a:r>
              <a:rPr lang="en-NZ" sz="1200" b="0" i="0" u="none" strike="noStrike" kern="1200" dirty="0">
                <a:solidFill>
                  <a:schemeClr val="tx1"/>
                </a:solidFill>
                <a:effectLst/>
                <a:latin typeface="+mn-lt"/>
                <a:ea typeface="+mn-ea"/>
                <a:cs typeface="+mn-cs"/>
              </a:rPr>
              <a:t>: 0.6% - 1% - This method of fire fighting calls for coating walls, roofs, etc., in front of the fire and allowing the fire to burn to the foam coated area. When the fire reaches the coated area, the Class “A” fuel has been soaked by the water draining from the foam and the flames are slowed by the foam mass. The soaking and the foam mass allow the fire to be controlled quickly.</a:t>
            </a:r>
          </a:p>
          <a:p>
            <a:endParaRPr lang="en-NZ" sz="1200" b="0" i="0" u="none" strike="noStrike" kern="1200" dirty="0">
              <a:solidFill>
                <a:schemeClr val="tx1"/>
              </a:solidFill>
              <a:effectLst/>
              <a:latin typeface="+mn-lt"/>
              <a:ea typeface="+mn-ea"/>
              <a:cs typeface="+mn-cs"/>
            </a:endParaRPr>
          </a:p>
          <a:p>
            <a:r>
              <a:rPr lang="en-NZ" sz="1200" b="1" i="0" u="none" strike="noStrike" kern="1200" dirty="0">
                <a:solidFill>
                  <a:schemeClr val="tx1"/>
                </a:solidFill>
                <a:effectLst/>
                <a:latin typeface="+mn-lt"/>
                <a:ea typeface="+mn-ea"/>
                <a:cs typeface="+mn-cs"/>
              </a:rPr>
              <a:t>Exposure Protection</a:t>
            </a:r>
            <a:r>
              <a:rPr lang="en-NZ" sz="1200" b="0" i="0" u="none" strike="noStrike" kern="1200" dirty="0">
                <a:solidFill>
                  <a:schemeClr val="tx1"/>
                </a:solidFill>
                <a:effectLst/>
                <a:latin typeface="+mn-lt"/>
                <a:ea typeface="+mn-ea"/>
                <a:cs typeface="+mn-cs"/>
              </a:rPr>
              <a:t>: 1% (aerated) - It is often necessary to protect surrounding structures with valuable water streams to prevent those structures from becoming involved in fire. A blanket of Class “A” foam will help in exposure protection. </a:t>
            </a:r>
          </a:p>
          <a:p>
            <a:endParaRPr lang="en-NZ" sz="1200" b="0" i="0" u="none" strike="noStrike" kern="1200" dirty="0">
              <a:solidFill>
                <a:schemeClr val="tx1"/>
              </a:solidFill>
              <a:effectLst/>
              <a:latin typeface="+mn-lt"/>
              <a:ea typeface="+mn-ea"/>
              <a:cs typeface="+mn-cs"/>
            </a:endParaRPr>
          </a:p>
          <a:p>
            <a:r>
              <a:rPr lang="en-NZ" sz="1200" b="1" i="0" u="none" strike="noStrike" kern="1200" dirty="0">
                <a:solidFill>
                  <a:schemeClr val="tx1"/>
                </a:solidFill>
                <a:effectLst/>
                <a:latin typeface="+mn-lt"/>
                <a:ea typeface="+mn-ea"/>
                <a:cs typeface="+mn-cs"/>
              </a:rPr>
              <a:t>Mop-up/Overhaul</a:t>
            </a:r>
            <a:r>
              <a:rPr lang="en-NZ" sz="1200" b="0" i="0" u="none" strike="noStrike" kern="1200" dirty="0">
                <a:solidFill>
                  <a:schemeClr val="tx1"/>
                </a:solidFill>
                <a:effectLst/>
                <a:latin typeface="+mn-lt"/>
                <a:ea typeface="+mn-ea"/>
                <a:cs typeface="+mn-cs"/>
              </a:rPr>
              <a:t>: 0.1% - 0.2% - Water has a high surface tension and tends to bead up and cause run off. During the overhaul/mop-up process, large quantities of untreated water must be used to ensure that complete extinguishment has been obtained. When water has been treated with a Class “A” foam concentrate, the wetting effectiveness is increased and gives the water a greater affinity for Class “A” materials (carbon). which allows the treated water to soak into the fuels far more rapidly. Class “A” foam concentrate allows a major reduction in the quantity of water used during the mop-up and overhaul.</a:t>
            </a:r>
          </a:p>
          <a:p>
            <a:endParaRPr lang="en-NZ" sz="1200" b="0" i="0" u="none" strike="noStrike" kern="1200" dirty="0">
              <a:solidFill>
                <a:schemeClr val="tx1"/>
              </a:solidFill>
              <a:effectLst/>
              <a:latin typeface="+mn-lt"/>
              <a:ea typeface="+mn-ea"/>
              <a:cs typeface="+mn-cs"/>
            </a:endParaRPr>
          </a:p>
          <a:p>
            <a:r>
              <a:rPr lang="en-NZ" b="1" dirty="0"/>
              <a:t>“CAFS, or Compressed Air Foam System, is one of the most effective ways to deliver Class A foam on the fireground.</a:t>
            </a:r>
          </a:p>
          <a:p>
            <a:br>
              <a:rPr lang="en-NZ" dirty="0"/>
            </a:br>
            <a:r>
              <a:rPr lang="en-NZ" dirty="0"/>
              <a:t>It works by mixing three elements—water, Class A foam concentrate, and compressed air—to create a finished foam that’s stable, dense, and highly effective. The result is a foam that clings to surfaces, penetrates deeply, and stays where you put it.</a:t>
            </a:r>
          </a:p>
          <a:p>
            <a:br>
              <a:rPr lang="en-NZ" dirty="0"/>
            </a:br>
            <a:r>
              <a:rPr lang="en-NZ" dirty="0"/>
              <a:t>One of the key advantages of CAFS is its versatility. You can adjust it to produce wet foam for direct attack, or dry foam with a shaving cream consistency for exposures and fire breaks. It gives you more control over how the foam behaves in different tactical situations.</a:t>
            </a:r>
          </a:p>
          <a:p>
            <a:br>
              <a:rPr lang="en-NZ" dirty="0"/>
            </a:br>
            <a:r>
              <a:rPr lang="en-NZ" dirty="0"/>
              <a:t>CAFS also extends your water supply—by introducing air into the stream, you get more volume and longer reach (less friction loss) while using less water. This is a huge benefit in rural or wildland settings where water supply is limited.</a:t>
            </a:r>
          </a:p>
          <a:p>
            <a:br>
              <a:rPr lang="en-NZ" dirty="0"/>
            </a:br>
            <a:r>
              <a:rPr lang="en-NZ" dirty="0"/>
              <a:t>It’s particularly useful for structure protection, wildland-urban interface work, and rapid knockdown of deep-seated fires. But to get the full benefit, operators need training. Knowing how to dial in the correct mix and air ratio is key. Without that knowledge, you might just be pushing out watery suds or inconsistent foam.</a:t>
            </a:r>
          </a:p>
          <a:p>
            <a:br>
              <a:rPr lang="en-NZ" dirty="0"/>
            </a:br>
            <a:r>
              <a:rPr lang="en-NZ" dirty="0"/>
              <a:t>Maintenance is also critical—CAFS systems need to be flushed and tested regularly to prevent clogs or imbalance.</a:t>
            </a:r>
          </a:p>
          <a:p>
            <a:br>
              <a:rPr lang="en-NZ" dirty="0"/>
            </a:br>
            <a:r>
              <a:rPr lang="en-NZ" dirty="0"/>
              <a:t>Many modern fire appliances now include CAFS as standard, but the effectiveness still depends on crew familiarity and correct use.”</a:t>
            </a:r>
          </a:p>
          <a:p>
            <a:endParaRPr lang="en-NZ" sz="1200" b="0" i="0" u="none" strike="noStrike" kern="1200" dirty="0">
              <a:solidFill>
                <a:schemeClr val="tx1"/>
              </a:solidFill>
              <a:effectLst/>
              <a:latin typeface="+mn-lt"/>
              <a:ea typeface="+mn-ea"/>
              <a:cs typeface="+mn-cs"/>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7</a:t>
            </a:fld>
            <a:endParaRPr lang="en-US"/>
          </a:p>
        </p:txBody>
      </p:sp>
    </p:spTree>
    <p:extLst>
      <p:ext uri="{BB962C8B-B14F-4D97-AF65-F5344CB8AC3E}">
        <p14:creationId xmlns:p14="http://schemas.microsoft.com/office/powerpoint/2010/main" val="815734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Inline Inductor (or </a:t>
            </a:r>
            <a:r>
              <a:rPr lang="en-NZ" b="1" dirty="0" err="1"/>
              <a:t>Eductor</a:t>
            </a:r>
            <a:r>
              <a:rPr lang="en-NZ" b="1" dirty="0"/>
              <a:t>)</a:t>
            </a:r>
          </a:p>
          <a:p>
            <a:r>
              <a:rPr lang="en-NZ" dirty="0"/>
              <a:t>“This is the most basic system — and it’s portable, simple, and effective when set up properly.</a:t>
            </a:r>
          </a:p>
          <a:p>
            <a:br>
              <a:rPr lang="en-NZ" dirty="0"/>
            </a:br>
            <a:r>
              <a:rPr lang="en-NZ" dirty="0"/>
              <a:t>You connect the inductor directly into the hose lay, often between the pump and nozzle, and it draws foam concentrate from a container using the venturi effect.</a:t>
            </a:r>
          </a:p>
          <a:p>
            <a:br>
              <a:rPr lang="en-NZ" dirty="0"/>
            </a:br>
            <a:r>
              <a:rPr lang="en-NZ" dirty="0"/>
              <a:t>It’s ideal for quick deployment and small incidents like scrub fires, tyre piles, or rural burns.</a:t>
            </a:r>
          </a:p>
          <a:p>
            <a:br>
              <a:rPr lang="en-NZ" dirty="0"/>
            </a:br>
            <a:r>
              <a:rPr lang="en-NZ" b="1" dirty="0"/>
              <a:t>Limitations</a:t>
            </a:r>
            <a:endParaRPr lang="en-NZ" dirty="0"/>
          </a:p>
          <a:p>
            <a:r>
              <a:rPr lang="en-NZ" dirty="0"/>
              <a:t>You need the correct flow rate, pressure, hose lengths, and elevation — if you’re outside that sweet spot, the foam mix won’t be accurate. Also, it’s harder to adjust mix rates on the fly.”</a:t>
            </a:r>
          </a:p>
          <a:p>
            <a:endParaRPr lang="en-NZ" b="1" dirty="0"/>
          </a:p>
          <a:p>
            <a:endParaRPr lang="en-NZ" b="1" dirty="0"/>
          </a:p>
          <a:p>
            <a:r>
              <a:rPr lang="en-NZ" b="1" dirty="0"/>
              <a:t>Round-the-Pump Proportioning</a:t>
            </a:r>
          </a:p>
          <a:p>
            <a:r>
              <a:rPr lang="en-NZ" dirty="0"/>
              <a:t>“This is a built-in system found on many fire appliances. It works by diverting a portion of water from the discharge line through a venturi or metering valve, where it picks up foam concentrate, and then rejoins the main water stream.</a:t>
            </a:r>
          </a:p>
          <a:p>
            <a:endParaRPr lang="en-NZ" dirty="0"/>
          </a:p>
          <a:p>
            <a:r>
              <a:rPr lang="en-NZ" dirty="0"/>
              <a:t>It’s reliable, familiar to most crews, and great for structure or vegetation fires when you want to produce foam through multiple lines at once.</a:t>
            </a:r>
          </a:p>
          <a:p>
            <a:endParaRPr lang="en-NZ" dirty="0"/>
          </a:p>
          <a:p>
            <a:r>
              <a:rPr lang="en-NZ" b="1" dirty="0"/>
              <a:t>But</a:t>
            </a:r>
            <a:r>
              <a:rPr lang="en-NZ" dirty="0"/>
              <a:t> it’s limited in that it can’t easily handle long hose lays or operate at high pressures — and like inline systems, it needs flushing after use to avoid buildup.”</a:t>
            </a:r>
          </a:p>
          <a:p>
            <a:endParaRPr lang="en-NZ" b="1" dirty="0"/>
          </a:p>
          <a:p>
            <a:endParaRPr lang="en-NZ" b="1" dirty="0"/>
          </a:p>
          <a:p>
            <a:r>
              <a:rPr lang="en-NZ" b="1" dirty="0"/>
              <a:t>Compressed Air Foam System (CAFS)</a:t>
            </a:r>
          </a:p>
          <a:p>
            <a:r>
              <a:rPr lang="en-NZ" dirty="0"/>
              <a:t>“CAFS takes foam to the next level. It mixes water, foam concentrate, and compressed air to produce finished foam — thick, clingy, and highly effective.</a:t>
            </a:r>
          </a:p>
          <a:p>
            <a:endParaRPr lang="en-NZ" dirty="0"/>
          </a:p>
          <a:p>
            <a:r>
              <a:rPr lang="en-NZ" dirty="0"/>
              <a:t>With CAFS, you can control the consistency — dry for exposure protection, wet for direct attack — and cover large areas with less water.</a:t>
            </a:r>
          </a:p>
          <a:p>
            <a:endParaRPr lang="en-NZ" dirty="0"/>
          </a:p>
          <a:p>
            <a:r>
              <a:rPr lang="en-NZ" dirty="0"/>
              <a:t>It extends your reach, reduces water usage, and produces excellent knockdown and soak-in capability.</a:t>
            </a:r>
          </a:p>
          <a:p>
            <a:endParaRPr lang="en-NZ" dirty="0"/>
          </a:p>
          <a:p>
            <a:r>
              <a:rPr lang="en-NZ" dirty="0"/>
              <a:t>The </a:t>
            </a:r>
            <a:r>
              <a:rPr lang="en-NZ" b="1" dirty="0"/>
              <a:t>key here is training</a:t>
            </a:r>
            <a:r>
              <a:rPr lang="en-NZ" dirty="0"/>
              <a:t> — if your crew doesn’t understand how to set air-to-solution ratios or the effects of foam quality, you won’t get the results you’re expecting. Plus, CAFS needs regular maintenance to keep it running.”</a:t>
            </a:r>
          </a:p>
          <a:p>
            <a:r>
              <a:rPr lang="en-NZ" b="1" dirty="0"/>
              <a:t>_______________________________________________________________________________________________________________</a:t>
            </a:r>
          </a:p>
          <a:p>
            <a:r>
              <a:rPr lang="en-NZ" b="1" dirty="0"/>
              <a:t>1. Inline Inductor (or </a:t>
            </a:r>
            <a:r>
              <a:rPr lang="en-NZ" b="1" dirty="0" err="1"/>
              <a:t>Eductor</a:t>
            </a:r>
            <a:r>
              <a:rPr lang="en-NZ" b="1" dirty="0"/>
              <a:t>)</a:t>
            </a:r>
          </a:p>
          <a:p>
            <a:r>
              <a:rPr lang="en-NZ" b="1" dirty="0"/>
              <a:t>Overview:</a:t>
            </a:r>
            <a:endParaRPr lang="en-NZ" dirty="0"/>
          </a:p>
          <a:p>
            <a:r>
              <a:rPr lang="en-NZ" dirty="0"/>
              <a:t>This is a portable device placed directly into the hose lay, typically between the pump and nozzle. It uses the </a:t>
            </a:r>
            <a:r>
              <a:rPr lang="en-NZ" b="1" dirty="0"/>
              <a:t>Venturi effect</a:t>
            </a:r>
            <a:r>
              <a:rPr lang="en-NZ" dirty="0"/>
              <a:t> to draw foam concentrate from a container (e.g., a drum or pail) into the water stream.</a:t>
            </a:r>
          </a:p>
          <a:p>
            <a:br>
              <a:rPr lang="en-NZ" dirty="0"/>
            </a:br>
            <a:r>
              <a:rPr lang="en-NZ" b="1" dirty="0"/>
              <a:t>Best used for:</a:t>
            </a:r>
            <a:endParaRPr lang="en-NZ" dirty="0"/>
          </a:p>
          <a:p>
            <a:r>
              <a:rPr lang="en-NZ" dirty="0"/>
              <a:t>Quick-deployment situations</a:t>
            </a:r>
          </a:p>
          <a:p>
            <a:r>
              <a:rPr lang="en-NZ" dirty="0"/>
              <a:t>Small-scale vegetation fires</a:t>
            </a:r>
          </a:p>
          <a:p>
            <a:r>
              <a:rPr lang="en-NZ" dirty="0"/>
              <a:t>Remote or rural areas with limited appliance access</a:t>
            </a:r>
          </a:p>
          <a:p>
            <a:br>
              <a:rPr lang="en-NZ" dirty="0"/>
            </a:br>
            <a:r>
              <a:rPr lang="en-NZ" b="1" dirty="0"/>
              <a:t>Pros:</a:t>
            </a:r>
            <a:endParaRPr lang="en-NZ" dirty="0"/>
          </a:p>
          <a:p>
            <a:r>
              <a:rPr lang="en-NZ" dirty="0"/>
              <a:t>Simple, lightweight, and doesn’t require built-in systems</a:t>
            </a:r>
          </a:p>
          <a:p>
            <a:r>
              <a:rPr lang="en-NZ" dirty="0"/>
              <a:t>Great for mobile or off-road setups (e.g., hose lays from tankers or portable pumps)</a:t>
            </a:r>
          </a:p>
          <a:p>
            <a:r>
              <a:rPr lang="en-NZ" dirty="0"/>
              <a:t>Inexpensive and easy to store</a:t>
            </a:r>
          </a:p>
          <a:p>
            <a:br>
              <a:rPr lang="en-NZ" dirty="0"/>
            </a:br>
            <a:r>
              <a:rPr lang="en-NZ" b="1" dirty="0"/>
              <a:t>Cons:</a:t>
            </a:r>
            <a:endParaRPr lang="en-NZ" dirty="0"/>
          </a:p>
          <a:p>
            <a:r>
              <a:rPr lang="en-NZ" dirty="0"/>
              <a:t>Requires </a:t>
            </a:r>
            <a:r>
              <a:rPr lang="en-NZ" b="1" dirty="0"/>
              <a:t>very specific flow rate and pressure</a:t>
            </a:r>
            <a:r>
              <a:rPr lang="en-NZ" dirty="0"/>
              <a:t> to work correctly (typically 200–250 kPa / ~30–35 psi at nozzle)</a:t>
            </a:r>
          </a:p>
          <a:p>
            <a:r>
              <a:rPr lang="en-NZ" dirty="0"/>
              <a:t>Mix ratio is </a:t>
            </a:r>
            <a:r>
              <a:rPr lang="en-NZ" b="1" dirty="0"/>
              <a:t>fixed</a:t>
            </a:r>
            <a:r>
              <a:rPr lang="en-NZ" dirty="0"/>
              <a:t> and cannot be easily adjusted during use</a:t>
            </a:r>
          </a:p>
          <a:p>
            <a:r>
              <a:rPr lang="en-NZ" dirty="0"/>
              <a:t>Performance drops with long hose lays or elevation differences</a:t>
            </a:r>
          </a:p>
          <a:p>
            <a:r>
              <a:rPr lang="en-NZ" dirty="0"/>
              <a:t>Must be flushed after use to prevent blockages or residue buildup</a:t>
            </a:r>
          </a:p>
          <a:p>
            <a:br>
              <a:rPr lang="en-NZ" dirty="0"/>
            </a:br>
            <a:r>
              <a:rPr lang="en-NZ" b="1" dirty="0"/>
              <a:t>Speaker Tip:</a:t>
            </a:r>
            <a:endParaRPr lang="en-NZ" dirty="0"/>
          </a:p>
          <a:p>
            <a:r>
              <a:rPr lang="en-NZ" dirty="0"/>
              <a:t>“If you’re off the mark on pressure or hose layout, the inductor won’t draw foam properly — and you’ll end up with water instead of foam.”</a:t>
            </a:r>
          </a:p>
          <a:p>
            <a:endParaRPr lang="en-NZ" b="1" dirty="0"/>
          </a:p>
          <a:p>
            <a:r>
              <a:rPr lang="en-NZ" b="1" dirty="0"/>
              <a:t>2. Round-the-Pump Proportioning</a:t>
            </a:r>
          </a:p>
          <a:p>
            <a:r>
              <a:rPr lang="en-NZ" b="1" dirty="0"/>
              <a:t>Overview:</a:t>
            </a:r>
            <a:endParaRPr lang="en-NZ" dirty="0"/>
          </a:p>
          <a:p>
            <a:r>
              <a:rPr lang="en-NZ" dirty="0"/>
              <a:t>This is a built-in system on many fire appliances. It diverts water from the pump discharge, mixes it with foam concentrate through a venturi or metering valve, and returns it to the main pump outlet line.</a:t>
            </a:r>
          </a:p>
          <a:p>
            <a:br>
              <a:rPr lang="en-NZ" dirty="0"/>
            </a:br>
            <a:r>
              <a:rPr lang="en-NZ" b="1" dirty="0"/>
              <a:t>Best used for:</a:t>
            </a:r>
            <a:endParaRPr lang="en-NZ" dirty="0"/>
          </a:p>
          <a:p>
            <a:r>
              <a:rPr lang="en-NZ" dirty="0"/>
              <a:t>Structure fires</a:t>
            </a:r>
          </a:p>
          <a:p>
            <a:r>
              <a:rPr lang="en-NZ" dirty="0"/>
              <a:t>Wildland/urban interface</a:t>
            </a:r>
          </a:p>
          <a:p>
            <a:r>
              <a:rPr lang="en-NZ" dirty="0"/>
              <a:t>Incidents requiring multiple foam-capable hose lines</a:t>
            </a:r>
          </a:p>
          <a:p>
            <a:br>
              <a:rPr lang="en-NZ" dirty="0"/>
            </a:br>
            <a:r>
              <a:rPr lang="en-NZ" b="1" dirty="0"/>
              <a:t>Pros:</a:t>
            </a:r>
            <a:endParaRPr lang="en-NZ" dirty="0"/>
          </a:p>
          <a:p>
            <a:r>
              <a:rPr lang="en-NZ" dirty="0"/>
              <a:t>Built into many urban/wildland fire appliances</a:t>
            </a:r>
          </a:p>
          <a:p>
            <a:r>
              <a:rPr lang="en-NZ" dirty="0"/>
              <a:t>Allows for </a:t>
            </a:r>
            <a:r>
              <a:rPr lang="en-NZ" b="1" dirty="0"/>
              <a:t>multiple foam lines</a:t>
            </a:r>
            <a:r>
              <a:rPr lang="en-NZ" dirty="0"/>
              <a:t> at once</a:t>
            </a:r>
          </a:p>
          <a:p>
            <a:r>
              <a:rPr lang="en-NZ" dirty="0"/>
              <a:t>Adjustable metering in many systems (e.g., 0.3%, 0.5%, 1%)</a:t>
            </a:r>
          </a:p>
          <a:p>
            <a:r>
              <a:rPr lang="en-NZ" dirty="0"/>
              <a:t>Familiar to most crews, easy to train with</a:t>
            </a:r>
          </a:p>
          <a:p>
            <a:br>
              <a:rPr lang="en-NZ" dirty="0"/>
            </a:br>
            <a:r>
              <a:rPr lang="en-NZ" b="1" dirty="0"/>
              <a:t>Cons:</a:t>
            </a:r>
            <a:endParaRPr lang="en-NZ" dirty="0"/>
          </a:p>
          <a:p>
            <a:r>
              <a:rPr lang="en-NZ" dirty="0"/>
              <a:t>Doesn’t perform well over </a:t>
            </a:r>
            <a:r>
              <a:rPr lang="en-NZ" b="1" dirty="0"/>
              <a:t>long hose lays or uphill gradients</a:t>
            </a:r>
            <a:endParaRPr lang="en-NZ" dirty="0"/>
          </a:p>
          <a:p>
            <a:r>
              <a:rPr lang="en-NZ" dirty="0"/>
              <a:t>Can’t operate at high pump pressures without loss of foam effectiveness</a:t>
            </a:r>
          </a:p>
          <a:p>
            <a:r>
              <a:rPr lang="en-NZ" dirty="0"/>
              <a:t>Like inline systems, it must be </a:t>
            </a:r>
            <a:r>
              <a:rPr lang="en-NZ" b="1" dirty="0"/>
              <a:t>flushed after use</a:t>
            </a:r>
            <a:endParaRPr lang="en-NZ" dirty="0"/>
          </a:p>
          <a:p>
            <a:r>
              <a:rPr lang="en-NZ" dirty="0"/>
              <a:t>Some models don’t allow easy switch between Class A and Class B foam without flushing tanks</a:t>
            </a:r>
          </a:p>
          <a:p>
            <a:endParaRPr lang="en-NZ" dirty="0"/>
          </a:p>
          <a:p>
            <a:r>
              <a:rPr lang="en-NZ" b="1" dirty="0"/>
              <a:t>Speaker Tip:</a:t>
            </a:r>
            <a:endParaRPr lang="en-NZ" dirty="0"/>
          </a:p>
          <a:p>
            <a:r>
              <a:rPr lang="en-NZ" dirty="0"/>
              <a:t>“Round-the-pump works best when you’re staying relatively close to the appliance — like a structure fire or grass fire with short attack lines.”</a:t>
            </a:r>
          </a:p>
          <a:p>
            <a:endParaRPr lang="en-NZ" b="1" dirty="0"/>
          </a:p>
          <a:p>
            <a:r>
              <a:rPr lang="en-NZ" b="1" dirty="0"/>
              <a:t>3. Compressed Air Foam System (CAFS)</a:t>
            </a:r>
          </a:p>
          <a:p>
            <a:r>
              <a:rPr lang="en-NZ" b="1" dirty="0"/>
              <a:t>Overview:</a:t>
            </a:r>
            <a:endParaRPr lang="en-NZ" dirty="0"/>
          </a:p>
          <a:p>
            <a:r>
              <a:rPr lang="en-NZ" dirty="0"/>
              <a:t>CAFS injects compressed air into a water and foam mix to produce finished foam inside the appliance. It generates thick, consistent foam with strong cling, penetration, and insulation properties.</a:t>
            </a:r>
          </a:p>
          <a:p>
            <a:br>
              <a:rPr lang="en-NZ" dirty="0"/>
            </a:br>
            <a:r>
              <a:rPr lang="en-NZ" b="1" dirty="0"/>
              <a:t>Best used for:</a:t>
            </a:r>
            <a:endParaRPr lang="en-NZ" dirty="0"/>
          </a:p>
          <a:p>
            <a:r>
              <a:rPr lang="en-NZ" dirty="0"/>
              <a:t>Structure fires (interior and exterior attack)</a:t>
            </a:r>
          </a:p>
          <a:p>
            <a:r>
              <a:rPr lang="en-NZ" dirty="0"/>
              <a:t>Exposure protection</a:t>
            </a:r>
          </a:p>
          <a:p>
            <a:r>
              <a:rPr lang="en-NZ" dirty="0"/>
              <a:t>Wildland fires (especially defensive lines and mop-up)</a:t>
            </a:r>
          </a:p>
          <a:p>
            <a:r>
              <a:rPr lang="en-NZ" dirty="0"/>
              <a:t>Tyre, rubbish, and deep-seated fires</a:t>
            </a:r>
          </a:p>
          <a:p>
            <a:r>
              <a:rPr lang="en-NZ" dirty="0"/>
              <a:t>Areas with </a:t>
            </a:r>
            <a:r>
              <a:rPr lang="en-NZ" b="1" dirty="0"/>
              <a:t>limited water supply</a:t>
            </a:r>
            <a:endParaRPr lang="en-NZ" dirty="0"/>
          </a:p>
          <a:p>
            <a:br>
              <a:rPr lang="en-NZ" dirty="0"/>
            </a:br>
            <a:r>
              <a:rPr lang="en-NZ" b="1" dirty="0"/>
              <a:t>Pros:</a:t>
            </a:r>
            <a:endParaRPr lang="en-NZ" dirty="0"/>
          </a:p>
          <a:p>
            <a:r>
              <a:rPr lang="en-NZ" dirty="0"/>
              <a:t>Dramatically improves foam performance (clings, insulates, penetrates)</a:t>
            </a:r>
          </a:p>
          <a:p>
            <a:r>
              <a:rPr lang="en-NZ" dirty="0"/>
              <a:t>Reduces water use — increases </a:t>
            </a:r>
            <a:r>
              <a:rPr lang="en-NZ" b="1" dirty="0"/>
              <a:t>operational efficiency</a:t>
            </a:r>
            <a:endParaRPr lang="en-NZ" dirty="0"/>
          </a:p>
          <a:p>
            <a:r>
              <a:rPr lang="en-NZ" dirty="0"/>
              <a:t>Allows for foam consistency control (dry/shaving cream vs wet)</a:t>
            </a:r>
          </a:p>
          <a:p>
            <a:r>
              <a:rPr lang="en-NZ" dirty="0"/>
              <a:t>Extends effective reach of hose lines</a:t>
            </a:r>
          </a:p>
          <a:p>
            <a:r>
              <a:rPr lang="en-NZ" dirty="0"/>
              <a:t>Great for vertical surfaces or overhead application</a:t>
            </a:r>
          </a:p>
          <a:p>
            <a:endParaRPr lang="en-NZ" b="1" dirty="0"/>
          </a:p>
          <a:p>
            <a:r>
              <a:rPr lang="en-NZ" b="1" dirty="0"/>
              <a:t>Cons:</a:t>
            </a:r>
            <a:endParaRPr lang="en-NZ" dirty="0"/>
          </a:p>
          <a:p>
            <a:r>
              <a:rPr lang="en-NZ" b="1" dirty="0"/>
              <a:t>Training-intensive</a:t>
            </a:r>
            <a:r>
              <a:rPr lang="en-NZ" dirty="0"/>
              <a:t> — operators must understand how to set correct air/water/foam ratios</a:t>
            </a:r>
          </a:p>
          <a:p>
            <a:r>
              <a:rPr lang="en-NZ" dirty="0"/>
              <a:t>Can require more maintenance (air compressors, valves, foam delivery system)</a:t>
            </a:r>
          </a:p>
          <a:p>
            <a:r>
              <a:rPr lang="en-NZ" dirty="0"/>
              <a:t>Improper calibration can produce ineffective foam (too dry or too wet)</a:t>
            </a:r>
          </a:p>
          <a:p>
            <a:r>
              <a:rPr lang="en-NZ" dirty="0"/>
              <a:t>If the compressor fails, you’re back to water-only suppression</a:t>
            </a:r>
          </a:p>
          <a:p>
            <a:br>
              <a:rPr lang="en-NZ" dirty="0"/>
            </a:br>
            <a:r>
              <a:rPr lang="en-NZ" b="1" dirty="0"/>
              <a:t>Speaker Tip:</a:t>
            </a:r>
            <a:endParaRPr lang="en-NZ" dirty="0"/>
          </a:p>
          <a:p>
            <a:r>
              <a:rPr lang="en-NZ" dirty="0"/>
              <a:t>“CAFS is like the high-performance option. If your crews are trained and the system is maintained, it’s one of the most efficient and effective ways to apply Class A foam — especially when water supply is tight.”</a:t>
            </a:r>
          </a:p>
          <a:p>
            <a:endParaRPr lang="en-NZ" b="1" dirty="0"/>
          </a:p>
          <a:p>
            <a:r>
              <a:rPr lang="en-NZ" b="1" dirty="0"/>
              <a:t>Summary Talking Point</a:t>
            </a:r>
          </a:p>
          <a:p>
            <a:r>
              <a:rPr lang="en-NZ" dirty="0"/>
              <a:t>“Each system has its place. </a:t>
            </a:r>
            <a:r>
              <a:rPr lang="en-NZ" b="1" dirty="0"/>
              <a:t>Inline inductors are quick and dirty</a:t>
            </a:r>
            <a:r>
              <a:rPr lang="en-NZ" dirty="0"/>
              <a:t>, great for rural fires when time is tight. </a:t>
            </a:r>
            <a:r>
              <a:rPr lang="en-NZ" b="1" dirty="0"/>
              <a:t>Round-the-pump is the workhorse</a:t>
            </a:r>
            <a:r>
              <a:rPr lang="en-NZ" dirty="0"/>
              <a:t> — reliable and versatile for most structure and vegetation calls. And </a:t>
            </a:r>
            <a:r>
              <a:rPr lang="en-NZ" b="1" dirty="0"/>
              <a:t>CAFS is the scalpel</a:t>
            </a:r>
            <a:r>
              <a:rPr lang="en-NZ" dirty="0"/>
              <a:t> — powerful, efficient, and precise, but it demands more from your people and equipment.</a:t>
            </a:r>
          </a:p>
          <a:p>
            <a:endParaRPr lang="en-NZ" dirty="0"/>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8</a:t>
            </a:fld>
            <a:endParaRPr lang="en-US"/>
          </a:p>
        </p:txBody>
      </p:sp>
    </p:spTree>
    <p:extLst>
      <p:ext uri="{BB962C8B-B14F-4D97-AF65-F5344CB8AC3E}">
        <p14:creationId xmlns:p14="http://schemas.microsoft.com/office/powerpoint/2010/main" val="198819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“If you’re going to commit a helicopter to a vegetation fire, adding Class A foam to the monsoon bucket is a no-brainer.</a:t>
            </a:r>
          </a:p>
          <a:p>
            <a:br>
              <a:rPr lang="en-NZ" dirty="0"/>
            </a:br>
            <a:r>
              <a:rPr lang="en-NZ" dirty="0"/>
              <a:t>Why? Because plain water dropped from height disperses quickly and often evaporates before it reaches deep into the fuel bed. But when we add Class A foam, we’re giving that water </a:t>
            </a:r>
            <a:r>
              <a:rPr lang="en-NZ" i="1" dirty="0"/>
              <a:t>sticking power</a:t>
            </a:r>
            <a:r>
              <a:rPr lang="en-NZ" dirty="0"/>
              <a:t>. The foam clings to the canopy, coats surfaces, and crucially — it </a:t>
            </a:r>
            <a:r>
              <a:rPr lang="en-NZ" b="1" dirty="0"/>
              <a:t>penetrates</a:t>
            </a:r>
            <a:r>
              <a:rPr lang="en-NZ" dirty="0"/>
              <a:t> into fuels far better than water alone.</a:t>
            </a:r>
          </a:p>
          <a:p>
            <a:br>
              <a:rPr lang="en-NZ" dirty="0"/>
            </a:br>
            <a:r>
              <a:rPr lang="en-NZ" dirty="0"/>
              <a:t>That means every bucket drop is more effective. You get better knockdown, more cooling, and reduced reignition — especially on steep terrain or inaccessible areas where ground crews can’t immediately follow up.</a:t>
            </a:r>
          </a:p>
          <a:p>
            <a:br>
              <a:rPr lang="en-NZ" dirty="0"/>
            </a:br>
            <a:r>
              <a:rPr lang="en-NZ" dirty="0"/>
              <a:t>In short, </a:t>
            </a:r>
            <a:r>
              <a:rPr lang="en-NZ" b="1" dirty="0"/>
              <a:t>if you’re paying for aviation time, you want every drop to count — and Class A foam helps make that drop stick, soak, and suppress.</a:t>
            </a:r>
            <a:r>
              <a:rPr lang="en-NZ" dirty="0"/>
              <a:t>”</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0CF8BB-EBC7-4B8F-9632-A5A136FBB880}" type="slidenum">
              <a:rPr lang="en-US" smtClean="0"/>
              <a:t>9</a:t>
            </a:fld>
            <a:endParaRPr lang="en-US"/>
          </a:p>
        </p:txBody>
      </p:sp>
    </p:spTree>
    <p:extLst>
      <p:ext uri="{BB962C8B-B14F-4D97-AF65-F5344CB8AC3E}">
        <p14:creationId xmlns:p14="http://schemas.microsoft.com/office/powerpoint/2010/main" val="3379564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28825" y="755780"/>
            <a:ext cx="7981950" cy="3200400"/>
          </a:xfrm>
        </p:spPr>
        <p:txBody>
          <a:bodyPr anchor="b">
            <a:normAutofit/>
          </a:bodyPr>
          <a:lstStyle>
            <a:lvl1pPr algn="l">
              <a:lnSpc>
                <a:spcPct val="75000"/>
              </a:lnSpc>
              <a:defRPr sz="8000" cap="none" baseline="0">
                <a:solidFill>
                  <a:schemeClr val="accent3"/>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028825" y="3956180"/>
            <a:ext cx="7981950" cy="1097280"/>
          </a:xfrm>
        </p:spPr>
        <p:txBody>
          <a:bodyPr>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87A697-2FBC-4CDD-90FD-365849764513}" type="datetime7">
              <a:rPr lang="en-NZ" smtClean="0"/>
              <a:t>Jul-25</a:t>
            </a:fld>
            <a:endParaRPr lang="en-US" dirty="0"/>
          </a:p>
        </p:txBody>
      </p:sp>
      <p:sp>
        <p:nvSpPr>
          <p:cNvPr id="5" name="Footer Placeholder 4"/>
          <p:cNvSpPr>
            <a:spLocks noGrp="1"/>
          </p:cNvSpPr>
          <p:nvPr>
            <p:ph type="ftr" sz="quarter" idx="11"/>
          </p:nvPr>
        </p:nvSpPr>
        <p:spPr/>
        <p:txBody>
          <a:bodyPr/>
          <a:lstStyle/>
          <a:p>
            <a:r>
              <a:rPr lang="en-NZ" dirty="0"/>
              <a:t>Fire Rescue and First Response   -   www.fyrbos.co.nz   |   Kiwi Resource Protection   -   www.kiwiresourceprotection.com</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52422A-F858-42FF-BC6E-1CE00658AF7D}" type="datetime7">
              <a:rPr lang="en-NZ" smtClean="0"/>
              <a:t>Jul-25</a:t>
            </a:fld>
            <a:endParaRPr lang="en-US"/>
          </a:p>
        </p:txBody>
      </p:sp>
      <p:sp>
        <p:nvSpPr>
          <p:cNvPr id="5" name="Footer Placeholder 4"/>
          <p:cNvSpPr>
            <a:spLocks noGrp="1"/>
          </p:cNvSpPr>
          <p:nvPr>
            <p:ph type="ftr" sz="quarter" idx="11"/>
          </p:nvPr>
        </p:nvSpPr>
        <p:spPr/>
        <p:txBody>
          <a:bodyPr/>
          <a:lstStyle/>
          <a:p>
            <a:r>
              <a:rPr lang="en-NZ" dirty="0"/>
              <a:t>Fire Rescue and First Response   -   www.fyrbos.co.nz   |   Kiwi Resource Protection   -   www.kiwiresourceprotection.com</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2120" y="380999"/>
            <a:ext cx="2011680" cy="6096001"/>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81199" y="380999"/>
            <a:ext cx="7074859" cy="6096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2E4F4D-FF43-48A8-8ED0-29507C31B1FC}" type="datetime7">
              <a:rPr lang="en-NZ" smtClean="0"/>
              <a:t>Jul-25</a:t>
            </a:fld>
            <a:endParaRPr lang="en-US"/>
          </a:p>
        </p:txBody>
      </p:sp>
      <p:sp>
        <p:nvSpPr>
          <p:cNvPr id="5" name="Footer Placeholder 4"/>
          <p:cNvSpPr>
            <a:spLocks noGrp="1"/>
          </p:cNvSpPr>
          <p:nvPr>
            <p:ph type="ftr" sz="quarter" idx="11"/>
          </p:nvPr>
        </p:nvSpPr>
        <p:spPr/>
        <p:txBody>
          <a:bodyPr/>
          <a:lstStyle/>
          <a:p>
            <a:r>
              <a:rPr lang="en-NZ" dirty="0"/>
              <a:t>Fire Rescue and First Response   -   www.fyrbos.co.nz   |   Kiwi Resource Protection   -   www.kiwiresourceprotection.com</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AB760F-032A-49FD-9F57-E21DE6BF7DEA}" type="datetime7">
              <a:rPr lang="en-NZ" smtClean="0"/>
              <a:t>Jul-25</a:t>
            </a:fld>
            <a:endParaRPr lang="en-US"/>
          </a:p>
        </p:txBody>
      </p:sp>
      <p:sp>
        <p:nvSpPr>
          <p:cNvPr id="5" name="Footer Placeholder 4"/>
          <p:cNvSpPr>
            <a:spLocks noGrp="1"/>
          </p:cNvSpPr>
          <p:nvPr>
            <p:ph type="ftr" sz="quarter" idx="11"/>
          </p:nvPr>
        </p:nvSpPr>
        <p:spPr/>
        <p:txBody>
          <a:bodyPr/>
          <a:lstStyle/>
          <a:p>
            <a:r>
              <a:rPr lang="en-NZ" dirty="0"/>
              <a:t>Fire Rescue and First Response   -   www.fyrbos.co.nz   |   Kiwi Resource Protection   -   www.kiwiresourceprotection.com</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60"/>
            <a:ext cx="8686800" cy="2011680"/>
          </a:xfrm>
        </p:spPr>
        <p:txBody>
          <a:bodyPr anchor="b">
            <a:normAutofit/>
          </a:bodyPr>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09600" y="2834640"/>
            <a:ext cx="8686800" cy="1097280"/>
          </a:xfrm>
        </p:spPr>
        <p:txBody>
          <a:bodyPr>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fld id="{A5C664E4-47D4-44B9-B621-D1C180A0A8DC}" type="datetime7">
              <a:rPr lang="en-NZ" smtClean="0"/>
              <a:t>Jul-25</a:t>
            </a:fld>
            <a:endParaRPr lang="en-US" dirty="0"/>
          </a:p>
        </p:txBody>
      </p:sp>
      <p:sp>
        <p:nvSpPr>
          <p:cNvPr id="5" name="Footer Placeholder 4"/>
          <p:cNvSpPr>
            <a:spLocks noGrp="1"/>
          </p:cNvSpPr>
          <p:nvPr>
            <p:ph type="ftr" sz="quarter" idx="11"/>
          </p:nvPr>
        </p:nvSpPr>
        <p:spPr/>
        <p:txBody>
          <a:bodyPr/>
          <a:lstStyle/>
          <a:p>
            <a:r>
              <a:rPr lang="en-NZ" dirty="0"/>
              <a:t>Fire Rescue and First Response   -   www.fyrbos.co.nz   |   Kiwi Resource Protection   -   www.kiwiresourceprotection.com</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812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18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9A2322-B15F-48B1-87F5-3A24578C384E}" type="datetime7">
              <a:rPr lang="en-NZ" smtClean="0"/>
              <a:t>Jul-25</a:t>
            </a:fld>
            <a:endParaRPr lang="en-US"/>
          </a:p>
        </p:txBody>
      </p:sp>
      <p:sp>
        <p:nvSpPr>
          <p:cNvPr id="6" name="Footer Placeholder 5"/>
          <p:cNvSpPr>
            <a:spLocks noGrp="1"/>
          </p:cNvSpPr>
          <p:nvPr>
            <p:ph type="ftr" sz="quarter" idx="11"/>
          </p:nvPr>
        </p:nvSpPr>
        <p:spPr/>
        <p:txBody>
          <a:bodyPr/>
          <a:lstStyle/>
          <a:p>
            <a:r>
              <a:rPr lang="en-NZ" dirty="0"/>
              <a:t>Fire Rescue and First Response   -   www.fyrbos.co.nz   |   Kiwi Resource Protection   -   www.kiwiresourceprotection.com</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981200" y="1679448"/>
            <a:ext cx="4572000" cy="830487"/>
          </a:xfrm>
        </p:spPr>
        <p:txBody>
          <a:bodyPr anchor="ctr">
            <a:norm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812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81800" y="1679448"/>
            <a:ext cx="4572000" cy="830487"/>
          </a:xfrm>
        </p:spPr>
        <p:txBody>
          <a:bodyPr anchor="ctr">
            <a:normAutofit/>
          </a:bodyPr>
          <a:lstStyle>
            <a:lvl1pPr marL="0" indent="0">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7818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1FC05E-40A2-4E22-96CD-66DF8C3E3761}" type="datetime7">
              <a:rPr lang="en-NZ" smtClean="0"/>
              <a:t>Jul-25</a:t>
            </a:fld>
            <a:endParaRPr lang="en-US"/>
          </a:p>
        </p:txBody>
      </p:sp>
      <p:sp>
        <p:nvSpPr>
          <p:cNvPr id="8" name="Footer Placeholder 7"/>
          <p:cNvSpPr>
            <a:spLocks noGrp="1"/>
          </p:cNvSpPr>
          <p:nvPr>
            <p:ph type="ftr" sz="quarter" idx="11"/>
          </p:nvPr>
        </p:nvSpPr>
        <p:spPr/>
        <p:txBody>
          <a:bodyPr/>
          <a:lstStyle/>
          <a:p>
            <a:r>
              <a:rPr lang="en-NZ" dirty="0"/>
              <a:t>Fire Rescue and First Response   -   www.fyrbos.co.nz   |   Kiwi Resource Protection   -   www.kiwiresourceprotection.com</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78893A-8709-434A-ADE0-29806E4CF5BD}" type="datetime7">
              <a:rPr lang="en-NZ" smtClean="0"/>
              <a:t>Jul-25</a:t>
            </a:fld>
            <a:endParaRPr lang="en-US"/>
          </a:p>
        </p:txBody>
      </p:sp>
      <p:sp>
        <p:nvSpPr>
          <p:cNvPr id="4" name="Footer Placeholder 3"/>
          <p:cNvSpPr>
            <a:spLocks noGrp="1"/>
          </p:cNvSpPr>
          <p:nvPr>
            <p:ph type="ftr" sz="quarter" idx="11"/>
          </p:nvPr>
        </p:nvSpPr>
        <p:spPr/>
        <p:txBody>
          <a:bodyPr/>
          <a:lstStyle/>
          <a:p>
            <a:r>
              <a:rPr lang="en-NZ" dirty="0"/>
              <a:t>Fire Rescue and First Response   -   www.fyrbos.co.nz   |   Kiwi Resource Protection   -   www.kiwiresourceprotection.com</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BB187-466B-4C86-8891-9C0389A0BF22}" type="datetime7">
              <a:rPr lang="en-NZ" smtClean="0"/>
              <a:t>Jul-25</a:t>
            </a:fld>
            <a:endParaRPr lang="en-US"/>
          </a:p>
        </p:txBody>
      </p:sp>
      <p:sp>
        <p:nvSpPr>
          <p:cNvPr id="3" name="Footer Placeholder 2"/>
          <p:cNvSpPr>
            <a:spLocks noGrp="1"/>
          </p:cNvSpPr>
          <p:nvPr>
            <p:ph type="ftr" sz="quarter" idx="11"/>
          </p:nvPr>
        </p:nvSpPr>
        <p:spPr/>
        <p:txBody>
          <a:bodyPr/>
          <a:lstStyle/>
          <a:p>
            <a:r>
              <a:rPr lang="en-NZ" dirty="0"/>
              <a:t>Fire Rescue and First Response   -   www.fyrbos.co.nz   |   Kiwi Resource Protection   -   www.kiwiresourceprotection.com</a:t>
            </a: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59420" y="408993"/>
            <a:ext cx="4800937" cy="1828800"/>
          </a:xfrm>
        </p:spPr>
        <p:txBody>
          <a:bodyPr anchor="b">
            <a:noAutofit/>
          </a:bodyPr>
          <a:lstStyle>
            <a:lvl1pPr>
              <a:defRPr sz="4400"/>
            </a:lvl1pPr>
          </a:lstStyle>
          <a:p>
            <a:r>
              <a:rPr lang="en-US"/>
              <a:t>Click to edit Master title style</a:t>
            </a:r>
          </a:p>
        </p:txBody>
      </p:sp>
      <p:sp>
        <p:nvSpPr>
          <p:cNvPr id="3" name="Content Placeholder 2"/>
          <p:cNvSpPr>
            <a:spLocks noGrp="1"/>
          </p:cNvSpPr>
          <p:nvPr>
            <p:ph idx="1"/>
          </p:nvPr>
        </p:nvSpPr>
        <p:spPr>
          <a:xfrm>
            <a:off x="606491" y="381000"/>
            <a:ext cx="5489510" cy="5791200"/>
          </a:xfrm>
        </p:spPr>
        <p:txBody>
          <a:bodyPr>
            <a:normAutofit/>
          </a:bodyPr>
          <a:lstStyle>
            <a:lvl1pPr>
              <a:defRPr sz="2400">
                <a:solidFill>
                  <a:schemeClr val="bg1"/>
                </a:solidFill>
              </a:defRPr>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9420" y="2237793"/>
            <a:ext cx="4800937"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0B832C-C470-42B4-A509-FB763EFF4967}" type="datetime7">
              <a:rPr lang="en-NZ" smtClean="0"/>
              <a:t>Jul-25</a:t>
            </a:fld>
            <a:endParaRPr lang="en-US"/>
          </a:p>
        </p:txBody>
      </p:sp>
      <p:sp>
        <p:nvSpPr>
          <p:cNvPr id="6" name="Footer Placeholder 5"/>
          <p:cNvSpPr>
            <a:spLocks noGrp="1"/>
          </p:cNvSpPr>
          <p:nvPr>
            <p:ph type="ftr" sz="quarter" idx="11"/>
          </p:nvPr>
        </p:nvSpPr>
        <p:spPr/>
        <p:txBody>
          <a:bodyPr/>
          <a:lstStyle/>
          <a:p>
            <a:r>
              <a:rPr lang="en-NZ" dirty="0"/>
              <a:t>Fire Rescue and First Response   -   www.fyrbos.co.nz   |   Kiwi Resource Protection   -   www.kiwiresourceprotection.com</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56248" y="384048"/>
            <a:ext cx="4800600" cy="1828800"/>
          </a:xfrm>
        </p:spPr>
        <p:txBody>
          <a:bodyPr anchor="b">
            <a:noAutofit/>
          </a:bodyPr>
          <a:lstStyle>
            <a:lvl1pPr>
              <a:defRPr sz="4400" baseline="0">
                <a:solidFill>
                  <a:schemeClr val="accent3"/>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6096000" cy="6858000"/>
          </a:xfrm>
          <a:ln>
            <a:noFill/>
          </a:ln>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556249" y="2240280"/>
            <a:ext cx="4799140"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32F007-3197-41C2-8A00-8547EAD7282A}" type="datetime7">
              <a:rPr lang="en-NZ" smtClean="0"/>
              <a:t>Jul-25</a:t>
            </a:fld>
            <a:endParaRPr lang="en-US" dirty="0"/>
          </a:p>
        </p:txBody>
      </p:sp>
      <p:sp>
        <p:nvSpPr>
          <p:cNvPr id="6" name="Footer Placeholder 5"/>
          <p:cNvSpPr>
            <a:spLocks noGrp="1"/>
          </p:cNvSpPr>
          <p:nvPr>
            <p:ph type="ftr" sz="quarter" idx="11"/>
          </p:nvPr>
        </p:nvSpPr>
        <p:spPr/>
        <p:txBody>
          <a:bodyPr/>
          <a:lstStyle/>
          <a:p>
            <a:r>
              <a:rPr lang="en-NZ" dirty="0"/>
              <a:t>Fire Rescue and First Response   -   www.fyrbos.co.nz   |   Kiwi Resource Protection   -   www.kiwiresourceprotection.com</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5712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27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89" y="3161784"/>
            <a:ext cx="3010320" cy="3696216"/>
          </a:xfrm>
          <a:prstGeom prst="rect">
            <a:avLst/>
          </a:prstGeom>
        </p:spPr>
      </p:pic>
      <p:sp>
        <p:nvSpPr>
          <p:cNvPr id="2" name="Title Placeholder 1"/>
          <p:cNvSpPr>
            <a:spLocks noGrp="1"/>
          </p:cNvSpPr>
          <p:nvPr>
            <p:ph type="title"/>
          </p:nvPr>
        </p:nvSpPr>
        <p:spPr>
          <a:xfrm>
            <a:off x="756049" y="252637"/>
            <a:ext cx="7753350" cy="12954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35698" y="1666938"/>
            <a:ext cx="9372600" cy="44831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640582" y="381000"/>
            <a:ext cx="280731" cy="778847"/>
          </a:xfrm>
          <a:prstGeom prst="rect">
            <a:avLst/>
          </a:prstGeom>
        </p:spPr>
        <p:txBody>
          <a:bodyPr vert="vert270" lIns="91440" tIns="45720" rIns="91440" bIns="45720" rtlCol="0" anchor="ctr"/>
          <a:lstStyle>
            <a:lvl1pPr algn="l">
              <a:defRPr sz="800" baseline="0">
                <a:solidFill>
                  <a:schemeClr val="bg1"/>
                </a:solidFill>
              </a:defRPr>
            </a:lvl1pPr>
          </a:lstStyle>
          <a:p>
            <a:fld id="{B7F16DD1-CC26-44C2-9C09-D2058D59C76C}" type="datetime7">
              <a:rPr lang="en-NZ" smtClean="0"/>
              <a:t>Jul-25</a:t>
            </a:fld>
            <a:endParaRPr lang="en-US" dirty="0"/>
          </a:p>
        </p:txBody>
      </p:sp>
      <p:sp>
        <p:nvSpPr>
          <p:cNvPr id="5" name="Footer Placeholder 4"/>
          <p:cNvSpPr>
            <a:spLocks noGrp="1"/>
          </p:cNvSpPr>
          <p:nvPr>
            <p:ph type="ftr" sz="quarter" idx="3"/>
          </p:nvPr>
        </p:nvSpPr>
        <p:spPr>
          <a:xfrm>
            <a:off x="11640583" y="1346459"/>
            <a:ext cx="280730" cy="5124061"/>
          </a:xfrm>
          <a:prstGeom prst="rect">
            <a:avLst/>
          </a:prstGeom>
        </p:spPr>
        <p:txBody>
          <a:bodyPr vert="vert270" lIns="91440" tIns="45720" rIns="91440" bIns="45720" rtlCol="0" anchor="ctr"/>
          <a:lstStyle>
            <a:lvl1pPr algn="ctr">
              <a:defRPr sz="800">
                <a:solidFill>
                  <a:schemeClr val="tx1">
                    <a:lumMod val="60000"/>
                    <a:lumOff val="40000"/>
                  </a:schemeClr>
                </a:solidFill>
              </a:defRPr>
            </a:lvl1pPr>
          </a:lstStyle>
          <a:p>
            <a:r>
              <a:rPr lang="en-NZ" dirty="0"/>
              <a:t>Fire Rescue and First Response   -   www.fyrbos.co.nz   |   Kiwi Resource Protection   -   www.kiwiresourceprotection.com</a:t>
            </a:r>
            <a:endParaRPr lang="en-US" dirty="0"/>
          </a:p>
        </p:txBody>
      </p:sp>
      <p:sp>
        <p:nvSpPr>
          <p:cNvPr id="6" name="Slide Number Placeholder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800">
                <a:solidFill>
                  <a:schemeClr val="tx1">
                    <a:lumMod val="60000"/>
                    <a:lumOff val="40000"/>
                  </a:schemeClr>
                </a:solidFill>
              </a:defRPr>
            </a:lvl1pPr>
          </a:lstStyle>
          <a:p>
            <a:fld id="{E31375A4-56A4-47D6-9801-1991572033F7}" type="slidenum">
              <a:rPr lang="en-US" smtClean="0"/>
              <a:pPr/>
              <a:t>‹#›</a:t>
            </a:fld>
            <a:endParaRPr lang="en-US" dirty="0"/>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44333" y="320256"/>
            <a:ext cx="1415470" cy="1416887"/>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4800" kern="1200" cap="none" baseline="0">
          <a:solidFill>
            <a:schemeClr val="accent3"/>
          </a:solidFill>
          <a:effectLst>
            <a:outerShdw blurRad="50800" dist="50800" dir="5400000" algn="ctr" rotWithShape="0">
              <a:schemeClr val="tx2"/>
            </a:outerShdw>
          </a:effectLst>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5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17320"/>
            <a:ext cx="12192000" cy="2011680"/>
          </a:xfrm>
        </p:spPr>
        <p:txBody>
          <a:bodyPr vert="horz" lIns="91440" tIns="45720" rIns="91440" bIns="45720" rtlCol="0" anchor="b">
            <a:normAutofit/>
          </a:bodyPr>
          <a:lstStyle/>
          <a:p>
            <a:pPr algn="ctr"/>
            <a:r>
              <a:rPr lang="th-TH" dirty="0"/>
              <a:t>การทำความเข้าใจและการใช้งานโฟมประเภท </a:t>
            </a:r>
            <a:r>
              <a:rPr lang="en-US" dirty="0"/>
              <a:t>A (Class A Foam)</a:t>
            </a:r>
            <a:endParaRPr lang="en-US" kern="1200" cap="none" baseline="0" dirty="0">
              <a:effectLst>
                <a:outerShdw blurRad="50800" dist="50800" dir="5400000" algn="ctr" rotWithShape="0">
                  <a:schemeClr val="tx2"/>
                </a:outerShdw>
              </a:effectLst>
              <a:latin typeface="+mj-lt"/>
              <a:ea typeface="+mj-ea"/>
              <a:cs typeface="+mj-cs"/>
            </a:endParaRPr>
          </a:p>
        </p:txBody>
      </p:sp>
      <p:sp>
        <p:nvSpPr>
          <p:cNvPr id="5" name="TextBox 4"/>
          <p:cNvSpPr txBox="1"/>
          <p:nvPr/>
        </p:nvSpPr>
        <p:spPr>
          <a:xfrm>
            <a:off x="0" y="3617815"/>
            <a:ext cx="12192000" cy="2651125"/>
          </a:xfrm>
          <a:prstGeom prst="rect">
            <a:avLst/>
          </a:prstGeom>
        </p:spPr>
        <p:txBody>
          <a:bodyPr vert="horz" lIns="91440" tIns="45720" rIns="91440" bIns="45720" rtlCol="0">
            <a:normAutofit/>
          </a:bodyPr>
          <a:lstStyle/>
          <a:p>
            <a:pPr algn="ctr">
              <a:lnSpc>
                <a:spcPct val="90000"/>
              </a:lnSpc>
              <a:spcAft>
                <a:spcPts val="600"/>
              </a:spcAft>
              <a:buSzPct val="100000"/>
            </a:pPr>
            <a:r>
              <a:rPr lang="th-TH" sz="2800" dirty="0"/>
              <a:t>แดน เนสบิต</a:t>
            </a:r>
            <a:endParaRPr lang="en-US" sz="2800" dirty="0"/>
          </a:p>
          <a:p>
            <a:pPr algn="ctr">
              <a:lnSpc>
                <a:spcPct val="90000"/>
              </a:lnSpc>
              <a:spcAft>
                <a:spcPts val="600"/>
              </a:spcAft>
              <a:buSzPct val="100000"/>
            </a:pPr>
            <a:r>
              <a:rPr lang="th-TH" sz="2400" dirty="0"/>
              <a:t>หน่วยกู้ภัยดับเพลิงด่วน | เจ้าหน้าที่สถานีอาวุโส (</a:t>
            </a:r>
            <a:r>
              <a:rPr lang="en-US" sz="2400" dirty="0"/>
              <a:t>Senior Station Officer), </a:t>
            </a:r>
            <a:r>
              <a:rPr lang="th-TH" sz="2400" dirty="0"/>
              <a:t>หน่วยดับเพลิงและฉุกเฉินนิวซีแลนด์ (</a:t>
            </a:r>
            <a:r>
              <a:rPr lang="en-US" sz="2400" dirty="0"/>
              <a:t>Fire and Emergency NZ)</a:t>
            </a:r>
            <a:endParaRPr lang="en-US" sz="2400" kern="1200" dirty="0">
              <a:latin typeface="+mn-lt"/>
              <a:ea typeface="+mn-ea"/>
              <a:cs typeface="+mn-cs"/>
            </a:endParaRPr>
          </a:p>
        </p:txBody>
      </p:sp>
      <p:sp>
        <p:nvSpPr>
          <p:cNvPr id="10" name="Footer Placeholder 3">
            <a:extLst>
              <a:ext uri="{FF2B5EF4-FFF2-40B4-BE49-F238E27FC236}">
                <a16:creationId xmlns:a16="http://schemas.microsoft.com/office/drawing/2014/main" id="{D07F1CF7-FFCC-1CE7-A68C-CA7B6A82FFF7}"/>
              </a:ext>
            </a:extLst>
          </p:cNvPr>
          <p:cNvSpPr>
            <a:spLocks noGrp="1"/>
          </p:cNvSpPr>
          <p:nvPr>
            <p:ph type="ftr" sz="quarter" idx="11"/>
          </p:nvPr>
        </p:nvSpPr>
        <p:spPr>
          <a:xfrm>
            <a:off x="11640583" y="1346459"/>
            <a:ext cx="280730" cy="5124061"/>
          </a:xfrm>
        </p:spPr>
        <p:txBody>
          <a:bodyPr/>
          <a:lstStyle/>
          <a:p>
            <a:pPr>
              <a:spcAft>
                <a:spcPts val="600"/>
              </a:spcAft>
            </a:pPr>
            <a:r>
              <a:rPr lang="en-NZ"/>
              <a:t>Fire Rescue and First Response   -   www.fyrbos.co.nz   |   Kiwi Resource Protection   -   www.kiwiresourceprotection.com</a:t>
            </a:r>
            <a:endParaRPr lang="en-US" dirty="0"/>
          </a:p>
        </p:txBody>
      </p:sp>
      <p:sp>
        <p:nvSpPr>
          <p:cNvPr id="12" name="Slide Number Placeholder 4">
            <a:extLst>
              <a:ext uri="{FF2B5EF4-FFF2-40B4-BE49-F238E27FC236}">
                <a16:creationId xmlns:a16="http://schemas.microsoft.com/office/drawing/2014/main" id="{9110E7DE-0E75-D535-1217-686114DB5418}"/>
              </a:ext>
            </a:extLst>
          </p:cNvPr>
          <p:cNvSpPr>
            <a:spLocks noGrp="1"/>
          </p:cNvSpPr>
          <p:nvPr>
            <p:ph type="sldNum" sz="quarter" idx="12"/>
          </p:nvPr>
        </p:nvSpPr>
        <p:spPr>
          <a:xfrm>
            <a:off x="313321" y="6268940"/>
            <a:ext cx="722377" cy="201580"/>
          </a:xfrm>
        </p:spPr>
        <p:txBody>
          <a:bodyPr/>
          <a:lstStyle/>
          <a:p>
            <a:pPr>
              <a:spcAft>
                <a:spcPts val="600"/>
              </a:spcAft>
            </a:pPr>
            <a:fld id="{E31375A4-56A4-47D6-9801-1991572033F7}" type="slidenum">
              <a:rPr lang="en-US" smtClean="0"/>
              <a:pPr>
                <a:spcAft>
                  <a:spcPts val="600"/>
                </a:spcAft>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8727"/>
            <a:ext cx="8686800" cy="2011680"/>
          </a:xfrm>
        </p:spPr>
        <p:txBody>
          <a:bodyPr vert="horz" lIns="91440" tIns="45720" rIns="91440" bIns="45720" rtlCol="0" anchor="b">
            <a:normAutofit/>
          </a:bodyPr>
          <a:lstStyle/>
          <a:p>
            <a:r>
              <a:rPr lang="th-TH" dirty="0"/>
              <a:t>การผสมและการกำหนดอัตราส่วน</a:t>
            </a:r>
            <a:endParaRPr lang="en-US" kern="1200" cap="none" baseline="0" dirty="0">
              <a:effectLst>
                <a:outerShdw blurRad="50800" dist="50800" dir="5400000" algn="ctr" rotWithShape="0">
                  <a:schemeClr val="tx2"/>
                </a:outerShdw>
              </a:effectLst>
              <a:latin typeface="+mj-lt"/>
              <a:ea typeface="+mj-ea"/>
              <a:cs typeface="+mj-cs"/>
            </a:endParaRPr>
          </a:p>
        </p:txBody>
      </p:sp>
      <p:sp>
        <p:nvSpPr>
          <p:cNvPr id="5" name="TextBox 4"/>
          <p:cNvSpPr txBox="1"/>
          <p:nvPr/>
        </p:nvSpPr>
        <p:spPr>
          <a:xfrm>
            <a:off x="609600" y="1966045"/>
            <a:ext cx="8686800" cy="3586627"/>
          </a:xfrm>
          <a:prstGeom prst="rect">
            <a:avLst/>
          </a:prstGeom>
        </p:spPr>
        <p:txBody>
          <a:bodyPr vert="horz" lIns="91440" tIns="45720" rIns="91440" bIns="45720" rtlCol="0">
            <a:normAutofit/>
          </a:bodyPr>
          <a:lstStyle/>
          <a:p>
            <a:pPr marL="342900" indent="-342900">
              <a:lnSpc>
                <a:spcPct val="90000"/>
              </a:lnSpc>
              <a:spcAft>
                <a:spcPts val="600"/>
              </a:spcAft>
              <a:buSzPct val="100000"/>
              <a:buFont typeface="Arial" panose="020B0604020202020204" pitchFamily="34" charset="0"/>
              <a:buChar char="•"/>
            </a:pPr>
            <a:r>
              <a:rPr lang="th-TH" sz="2400" dirty="0"/>
              <a:t>อัตราส่วนผสมทั่วไป: 0.1% - 1%</a:t>
            </a:r>
            <a:endParaRPr lang="en-US" sz="2400" dirty="0"/>
          </a:p>
          <a:p>
            <a:pPr>
              <a:lnSpc>
                <a:spcPct val="90000"/>
              </a:lnSpc>
              <a:spcAft>
                <a:spcPts val="600"/>
              </a:spcAft>
              <a:buSzPct val="100000"/>
            </a:pPr>
            <a:endParaRPr lang="en-US" sz="2200" kern="1200" dirty="0">
              <a:latin typeface="+mn-lt"/>
              <a:ea typeface="+mn-ea"/>
              <a:cs typeface="+mn-cs"/>
            </a:endParaRPr>
          </a:p>
          <a:p>
            <a:pPr marL="342900" indent="-342900">
              <a:buFont typeface="Arial" panose="020B0604020202020204" pitchFamily="34" charset="0"/>
              <a:buChar char="•"/>
            </a:pPr>
            <a:r>
              <a:rPr lang="th-TH" sz="2400" dirty="0"/>
              <a:t>หลีกเลี่ยงการผสมเข้มข้นเกินไป – เพราะจะทำให้โฟมเสียเปล่าและอาจก่อให้เกิดปัญหา</a:t>
            </a:r>
          </a:p>
          <a:p>
            <a:r>
              <a:rPr lang="th-TH" sz="2400" dirty="0"/>
              <a:t>ตรวจสอบให้แน่ใจว่าเครื่องกำหนดอัตราส่วน (</a:t>
            </a:r>
            <a:r>
              <a:rPr lang="en-US" sz="2400" dirty="0"/>
              <a:t>proportioners) </a:t>
            </a:r>
            <a:r>
              <a:rPr lang="th-TH" sz="2400" dirty="0"/>
              <a:t>และเครื่องผสมสารเติมแต่ง (</a:t>
            </a:r>
            <a:r>
              <a:rPr lang="en-US" sz="2400" dirty="0"/>
              <a:t>e-</a:t>
            </a:r>
            <a:r>
              <a:rPr lang="en-US" sz="2400" dirty="0" err="1"/>
              <a:t>ductors</a:t>
            </a:r>
            <a:r>
              <a:rPr lang="en-US" sz="2400" dirty="0"/>
              <a:t>) </a:t>
            </a:r>
            <a:r>
              <a:rPr lang="th-TH" sz="2400" dirty="0"/>
              <a:t>ได้รับการปรับเทียบอย่างถูกต้อง</a:t>
            </a:r>
          </a:p>
          <a:p>
            <a:pPr>
              <a:lnSpc>
                <a:spcPct val="90000"/>
              </a:lnSpc>
              <a:spcAft>
                <a:spcPts val="600"/>
              </a:spcAft>
              <a:buSzPct val="100000"/>
            </a:pPr>
            <a:endParaRPr lang="en-US" sz="2200" kern="1200" dirty="0">
              <a:latin typeface="+mn-lt"/>
              <a:ea typeface="+mn-ea"/>
              <a:cs typeface="+mn-cs"/>
            </a:endParaRPr>
          </a:p>
          <a:p>
            <a:pPr marL="342900" indent="-342900">
              <a:lnSpc>
                <a:spcPct val="90000"/>
              </a:lnSpc>
              <a:spcAft>
                <a:spcPts val="600"/>
              </a:spcAft>
              <a:buSzPct val="100000"/>
              <a:buFont typeface="Arial" panose="020B0604020202020204" pitchFamily="34" charset="0"/>
              <a:buChar char="•"/>
            </a:pPr>
            <a:r>
              <a:rPr lang="th-TH" sz="2400" dirty="0"/>
              <a:t>ล้างระบบหลังการใช้งานเพื่อป้องกันการสะสมและการกัดกร่อน</a:t>
            </a:r>
            <a:endParaRPr lang="en-US" sz="2200" kern="1200" dirty="0">
              <a:latin typeface="+mn-lt"/>
              <a:ea typeface="+mn-ea"/>
              <a:cs typeface="+mn-cs"/>
            </a:endParaRPr>
          </a:p>
        </p:txBody>
      </p:sp>
      <p:sp>
        <p:nvSpPr>
          <p:cNvPr id="10" name="Footer Placeholder 3">
            <a:extLst>
              <a:ext uri="{FF2B5EF4-FFF2-40B4-BE49-F238E27FC236}">
                <a16:creationId xmlns:a16="http://schemas.microsoft.com/office/drawing/2014/main" id="{B1F5185B-10D1-A841-C715-C6FAD3632931}"/>
              </a:ext>
            </a:extLst>
          </p:cNvPr>
          <p:cNvSpPr>
            <a:spLocks noGrp="1"/>
          </p:cNvSpPr>
          <p:nvPr>
            <p:ph type="ftr" sz="quarter" idx="11"/>
          </p:nvPr>
        </p:nvSpPr>
        <p:spPr>
          <a:xfrm>
            <a:off x="11640583" y="1346459"/>
            <a:ext cx="280730" cy="5124061"/>
          </a:xfrm>
        </p:spPr>
        <p:txBody>
          <a:bodyPr/>
          <a:lstStyle/>
          <a:p>
            <a:pPr>
              <a:spcAft>
                <a:spcPts val="600"/>
              </a:spcAft>
            </a:pPr>
            <a:r>
              <a:rPr lang="en-NZ"/>
              <a:t>Fire Rescue and First Response   -   www.fyrbos.co.nz   |   Kiwi Resource Protection   -   www.kiwiresourceprotection.com</a:t>
            </a:r>
            <a:endParaRPr lang="en-US"/>
          </a:p>
        </p:txBody>
      </p:sp>
      <p:sp>
        <p:nvSpPr>
          <p:cNvPr id="12" name="Slide Number Placeholder 4">
            <a:extLst>
              <a:ext uri="{FF2B5EF4-FFF2-40B4-BE49-F238E27FC236}">
                <a16:creationId xmlns:a16="http://schemas.microsoft.com/office/drawing/2014/main" id="{CCD31675-6BEE-5C89-FC91-98C659D408B2}"/>
              </a:ext>
            </a:extLst>
          </p:cNvPr>
          <p:cNvSpPr>
            <a:spLocks noGrp="1"/>
          </p:cNvSpPr>
          <p:nvPr>
            <p:ph type="sldNum" sz="quarter" idx="12"/>
          </p:nvPr>
        </p:nvSpPr>
        <p:spPr>
          <a:xfrm>
            <a:off x="313321" y="6268940"/>
            <a:ext cx="722377" cy="201580"/>
          </a:xfrm>
        </p:spPr>
        <p:txBody>
          <a:bodyPr/>
          <a:lstStyle/>
          <a:p>
            <a:pPr>
              <a:spcAft>
                <a:spcPts val="600"/>
              </a:spcAft>
            </a:pPr>
            <a:fld id="{E31375A4-56A4-47D6-9801-1991572033F7}" type="slidenum">
              <a:rPr lang="en-US" smtClean="0"/>
              <a:pPr>
                <a:spcAft>
                  <a:spcPts val="600"/>
                </a:spcAft>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000" t="-1000" r="-2000" b="-1000"/>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CDBCD4E-D76F-F8A6-3710-9FDD98B65A7E}"/>
              </a:ext>
            </a:extLst>
          </p:cNvPr>
          <p:cNvSpPr>
            <a:spLocks noGrp="1"/>
          </p:cNvSpPr>
          <p:nvPr>
            <p:ph type="sldNum" sz="quarter" idx="12"/>
          </p:nvPr>
        </p:nvSpPr>
        <p:spPr>
          <a:xfrm>
            <a:off x="313321" y="6268940"/>
            <a:ext cx="722377" cy="201580"/>
          </a:xfrm>
        </p:spPr>
        <p:txBody>
          <a:bodyPr anchor="ctr">
            <a:normAutofit/>
          </a:bodyPr>
          <a:lstStyle/>
          <a:p>
            <a:pPr>
              <a:lnSpc>
                <a:spcPct val="90000"/>
              </a:lnSpc>
              <a:spcAft>
                <a:spcPts val="600"/>
              </a:spcAft>
            </a:pPr>
            <a:fld id="{E31375A4-56A4-47D6-9801-1991572033F7}" type="slidenum">
              <a:rPr lang="en-US" smtClean="0"/>
              <a:pPr>
                <a:lnSpc>
                  <a:spcPct val="90000"/>
                </a:lnSpc>
                <a:spcAft>
                  <a:spcPts val="600"/>
                </a:spcAft>
              </a:pPr>
              <a:t>11</a:t>
            </a:fld>
            <a:endParaRPr lang="en-US"/>
          </a:p>
        </p:txBody>
      </p:sp>
    </p:spTree>
    <p:extLst>
      <p:ext uri="{BB962C8B-B14F-4D97-AF65-F5344CB8AC3E}">
        <p14:creationId xmlns:p14="http://schemas.microsoft.com/office/powerpoint/2010/main" val="50918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4310"/>
            <a:ext cx="8686800" cy="2011680"/>
          </a:xfrm>
        </p:spPr>
        <p:txBody>
          <a:bodyPr vert="horz" lIns="91440" tIns="45720" rIns="91440" bIns="45720" rtlCol="0" anchor="b">
            <a:normAutofit/>
          </a:bodyPr>
          <a:lstStyle/>
          <a:p>
            <a:r>
              <a:rPr lang="th-TH" dirty="0"/>
              <a:t>ความท้าทายและความเข้าใจผิด</a:t>
            </a:r>
          </a:p>
        </p:txBody>
      </p:sp>
      <p:sp>
        <p:nvSpPr>
          <p:cNvPr id="5" name="TextBox 4"/>
          <p:cNvSpPr txBox="1"/>
          <p:nvPr/>
        </p:nvSpPr>
        <p:spPr>
          <a:xfrm>
            <a:off x="609600" y="2834640"/>
            <a:ext cx="8686800" cy="3635880"/>
          </a:xfrm>
          <a:prstGeom prst="rect">
            <a:avLst/>
          </a:prstGeom>
        </p:spPr>
        <p:txBody>
          <a:bodyPr vert="horz" lIns="91440" tIns="45720" rIns="91440" bIns="45720" rtlCol="0">
            <a:normAutofit/>
          </a:bodyPr>
          <a:lstStyle/>
          <a:p>
            <a:pPr marL="342900" indent="-342900">
              <a:buFont typeface="Arial" panose="020B0604020202020204" pitchFamily="34" charset="0"/>
              <a:buChar char="•"/>
            </a:pPr>
            <a:r>
              <a:rPr lang="th-TH" sz="2400" b="1" dirty="0"/>
              <a:t>“แค่น้ำมีฟอง”</a:t>
            </a:r>
            <a:r>
              <a:rPr lang="th-TH" sz="2400" dirty="0"/>
              <a:t> – ประเมินคุณสมบัติการซึมลึกและการยึดเกาะของโฟมต่ำเกินไป</a:t>
            </a:r>
            <a:endParaRPr lang="en-US" sz="2400" dirty="0"/>
          </a:p>
          <a:p>
            <a:pPr marL="342900" indent="-342900">
              <a:buFont typeface="Arial" panose="020B0604020202020204" pitchFamily="34" charset="0"/>
              <a:buChar char="•"/>
            </a:pPr>
            <a:r>
              <a:rPr lang="th-TH" sz="2400" b="1" dirty="0"/>
              <a:t>ความกังวลด้านสิ่งแวดล้อม </a:t>
            </a:r>
            <a:r>
              <a:rPr lang="th-TH" sz="2400" dirty="0"/>
              <a:t>– แม้โฟมหลายชนิดจะย่อยสลายได้และปราศจาก </a:t>
            </a:r>
            <a:r>
              <a:rPr lang="en-US" sz="2400" dirty="0"/>
              <a:t>PFAS </a:t>
            </a:r>
            <a:r>
              <a:rPr lang="th-TH" sz="2400" dirty="0"/>
              <a:t>แต่ก็ยังมีความกังวลอยู่ไม่ได้ผ</a:t>
            </a:r>
            <a:endParaRPr lang="en-US" sz="2400" dirty="0"/>
          </a:p>
          <a:p>
            <a:pPr marL="342900" indent="-342900">
              <a:buFont typeface="Arial" panose="020B0604020202020204" pitchFamily="34" charset="0"/>
              <a:buChar char="•"/>
            </a:pPr>
            <a:r>
              <a:rPr lang="th-TH" sz="2400" b="1" dirty="0"/>
              <a:t>หากไม่มีการฝึกอบรมระบบ</a:t>
            </a:r>
            <a:r>
              <a:rPr lang="th-TH" sz="2400" dirty="0"/>
              <a:t> – </a:t>
            </a:r>
            <a:r>
              <a:rPr lang="en-US" sz="2400" dirty="0"/>
              <a:t>CAFS </a:t>
            </a:r>
            <a:r>
              <a:rPr lang="th-TH" sz="2400" dirty="0"/>
              <a:t>และเครื่องกำหนดอัตราส่วนต้องการการบำรุงรักษาและความเข้าใจจากผู้ปฏิบัติงานอย่างสม่ำเสมอ</a:t>
            </a:r>
            <a:endParaRPr lang="en-NZ" sz="2400" dirty="0"/>
          </a:p>
          <a:p>
            <a:pPr marL="342900" indent="-342900">
              <a:buFont typeface="Arial" panose="020B0604020202020204" pitchFamily="34" charset="0"/>
              <a:buChar char="•"/>
            </a:pPr>
            <a:r>
              <a:rPr lang="th-TH" sz="2400" b="1" dirty="0"/>
              <a:t>“โฟมแก้ปัญหาทุกอย่างได้” </a:t>
            </a:r>
            <a:r>
              <a:rPr lang="th-TH" sz="2400" dirty="0"/>
              <a:t>– โฟมช่วยเสริมกลยุทธ์ แต่ไม่สามารถแทนที่การตัดสินใจที่ดีได้</a:t>
            </a:r>
            <a:endParaRPr lang="en-US" sz="2400" dirty="0"/>
          </a:p>
          <a:p>
            <a:pPr marL="342900" indent="-342900">
              <a:buFont typeface="Arial" panose="020B0604020202020204" pitchFamily="34" charset="0"/>
              <a:buChar char="•"/>
            </a:pPr>
            <a:r>
              <a:rPr lang="th-TH" sz="2400" dirty="0"/>
              <a:t>การผสมไม่ใช่เรื่องง่ายเสมอไป – อัตราการใช้ขึ้นอยู่กับชนิดเชื้อเพลิง หัวฉีด และวิธีการใช้งาน</a:t>
            </a:r>
            <a:endParaRPr lang="en-US" sz="2400" dirty="0"/>
          </a:p>
          <a:p>
            <a:pPr marL="342900" indent="-342900">
              <a:buFont typeface="Arial" panose="020B0604020202020204" pitchFamily="34" charset="0"/>
              <a:buChar char="•"/>
            </a:pPr>
            <a:r>
              <a:rPr lang="th-TH" sz="2400" b="1" dirty="0"/>
              <a:t>ถูกมองว่าเป็น ‘ทางเลือก’ โดยบางทีม </a:t>
            </a:r>
            <a:r>
              <a:rPr lang="th-TH" sz="2400" dirty="0"/>
              <a:t>– ใช้น้อยเนื่องจากความเคยชิน ขาดการเปิดเผย หรือความคุ้นเคยกับอุปกรณ์</a:t>
            </a:r>
            <a:endParaRPr lang="en-NZ" sz="2400" dirty="0"/>
          </a:p>
        </p:txBody>
      </p:sp>
      <p:sp>
        <p:nvSpPr>
          <p:cNvPr id="10" name="Footer Placeholder 3">
            <a:extLst>
              <a:ext uri="{FF2B5EF4-FFF2-40B4-BE49-F238E27FC236}">
                <a16:creationId xmlns:a16="http://schemas.microsoft.com/office/drawing/2014/main" id="{77373995-E203-C530-F201-60E5214D2332}"/>
              </a:ext>
            </a:extLst>
          </p:cNvPr>
          <p:cNvSpPr>
            <a:spLocks noGrp="1"/>
          </p:cNvSpPr>
          <p:nvPr>
            <p:ph type="ftr" sz="quarter" idx="11"/>
          </p:nvPr>
        </p:nvSpPr>
        <p:spPr>
          <a:xfrm>
            <a:off x="11640583" y="1346459"/>
            <a:ext cx="280730" cy="5124061"/>
          </a:xfrm>
        </p:spPr>
        <p:txBody>
          <a:bodyPr/>
          <a:lstStyle/>
          <a:p>
            <a:pPr>
              <a:spcAft>
                <a:spcPts val="600"/>
              </a:spcAft>
            </a:pPr>
            <a:r>
              <a:rPr lang="en-NZ"/>
              <a:t>Fire Rescue and First Response   -   www.fyrbos.co.nz   |   Kiwi Resource Protection   -   www.kiwiresourceprotection.com</a:t>
            </a:r>
            <a:endParaRPr lang="en-US"/>
          </a:p>
        </p:txBody>
      </p:sp>
      <p:sp>
        <p:nvSpPr>
          <p:cNvPr id="12" name="Slide Number Placeholder 4">
            <a:extLst>
              <a:ext uri="{FF2B5EF4-FFF2-40B4-BE49-F238E27FC236}">
                <a16:creationId xmlns:a16="http://schemas.microsoft.com/office/drawing/2014/main" id="{CFE3CCA4-962D-F366-06A8-7B70422F6654}"/>
              </a:ext>
            </a:extLst>
          </p:cNvPr>
          <p:cNvSpPr>
            <a:spLocks noGrp="1"/>
          </p:cNvSpPr>
          <p:nvPr>
            <p:ph type="sldNum" sz="quarter" idx="12"/>
          </p:nvPr>
        </p:nvSpPr>
        <p:spPr>
          <a:xfrm>
            <a:off x="313321" y="6268940"/>
            <a:ext cx="722377" cy="201580"/>
          </a:xfrm>
        </p:spPr>
        <p:txBody>
          <a:bodyPr/>
          <a:lstStyle/>
          <a:p>
            <a:pPr>
              <a:spcAft>
                <a:spcPts val="600"/>
              </a:spcAft>
            </a:pPr>
            <a:fld id="{E31375A4-56A4-47D6-9801-1991572033F7}" type="slidenum">
              <a:rPr lang="en-US" smtClean="0"/>
              <a:pPr>
                <a:spcAft>
                  <a:spcPts val="600"/>
                </a:spcAft>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8375"/>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686800" cy="2011680"/>
          </a:xfrm>
        </p:spPr>
        <p:txBody>
          <a:bodyPr vert="horz" lIns="91440" tIns="45720" rIns="91440" bIns="45720" rtlCol="0" anchor="b">
            <a:normAutofit/>
          </a:bodyPr>
          <a:lstStyle/>
          <a:p>
            <a:r>
              <a:rPr lang="th-TH" dirty="0"/>
              <a:t>การใช้งานจำกัด: ความเสี่ยงต่อชีวิตในไฟจากของเหลวไวไฟ</a:t>
            </a:r>
          </a:p>
        </p:txBody>
      </p:sp>
      <p:sp>
        <p:nvSpPr>
          <p:cNvPr id="5" name="TextBox 4"/>
          <p:cNvSpPr txBox="1"/>
          <p:nvPr/>
        </p:nvSpPr>
        <p:spPr>
          <a:xfrm>
            <a:off x="609600" y="2618954"/>
            <a:ext cx="9856763" cy="3591987"/>
          </a:xfrm>
          <a:prstGeom prst="rect">
            <a:avLst/>
          </a:prstGeom>
        </p:spPr>
        <p:txBody>
          <a:bodyPr vert="horz" lIns="91440" tIns="45720" rIns="91440" bIns="45720" rtlCol="0">
            <a:normAutofit/>
          </a:bodyPr>
          <a:lstStyle/>
          <a:p>
            <a:pPr marL="342900" indent="-342900">
              <a:lnSpc>
                <a:spcPct val="90000"/>
              </a:lnSpc>
              <a:spcAft>
                <a:spcPts val="600"/>
              </a:spcAft>
              <a:buSzPct val="100000"/>
              <a:buFont typeface="Arial" panose="020B0604020202020204" pitchFamily="34" charset="0"/>
              <a:buChar char="•"/>
            </a:pPr>
            <a:r>
              <a:rPr lang="th-TH" sz="2400" dirty="0"/>
              <a:t>โฟมประเภท </a:t>
            </a:r>
            <a:r>
              <a:rPr lang="en-US" sz="2400" dirty="0"/>
              <a:t>A </a:t>
            </a:r>
            <a:r>
              <a:rPr lang="th-TH" sz="2400" dirty="0"/>
              <a:t>อาจใช้ในกรณีช่วยชีวิตที่เกี่ยวข้องกับของเหลวไวไฟ</a:t>
            </a:r>
            <a:endParaRPr lang="en-US" sz="2400" kern="1200" dirty="0">
              <a:latin typeface="+mn-lt"/>
              <a:ea typeface="+mn-ea"/>
              <a:cs typeface="+mn-cs"/>
            </a:endParaRPr>
          </a:p>
          <a:p>
            <a:pPr marL="342900" indent="-342900">
              <a:buFont typeface="Arial" panose="020B0604020202020204" pitchFamily="34" charset="0"/>
              <a:buChar char="•"/>
            </a:pPr>
            <a:r>
              <a:rPr lang="th-TH" sz="2400" dirty="0"/>
              <a:t>อาจช่วยลดเพลิงชั่วคราวหรือเพิ่มทัศนวิสัยเพื่อการเข้าถึงอย่างรวดเร็ว</a:t>
            </a:r>
          </a:p>
          <a:p>
            <a:pPr marL="342900" indent="-342900">
              <a:buFont typeface="Arial" panose="020B0604020202020204" pitchFamily="34" charset="0"/>
              <a:buChar char="•"/>
            </a:pPr>
            <a:r>
              <a:rPr lang="th-TH" sz="2400" dirty="0"/>
              <a:t>ควรใช้เฉพาะเมื่อโฟมประเภท </a:t>
            </a:r>
            <a:r>
              <a:rPr lang="en-US" sz="2400" dirty="0"/>
              <a:t>B </a:t>
            </a:r>
            <a:r>
              <a:rPr lang="th-TH" sz="2400" dirty="0"/>
              <a:t>ไม่สามารถใช้ได้หรือไม่เหมาะสม</a:t>
            </a:r>
          </a:p>
          <a:p>
            <a:pPr marL="342900" indent="-342900">
              <a:buFont typeface="Arial" panose="020B0604020202020204" pitchFamily="34" charset="0"/>
              <a:buChar char="•"/>
            </a:pPr>
            <a:r>
              <a:rPr lang="th-TH" sz="2400" dirty="0"/>
              <a:t>ไม่ใช่ตัวแทนโฟมประเภท </a:t>
            </a:r>
            <a:r>
              <a:rPr lang="en-US" sz="2400" dirty="0"/>
              <a:t>B – </a:t>
            </a:r>
            <a:r>
              <a:rPr lang="th-TH" sz="2400" dirty="0"/>
              <a:t>ประสิทธิภาพในการยับยั้งไอของของเหลวไวไฟต่ำ</a:t>
            </a:r>
          </a:p>
          <a:p>
            <a:pPr marL="342900" indent="-342900">
              <a:buFont typeface="Arial" panose="020B0604020202020204" pitchFamily="34" charset="0"/>
              <a:buChar char="•"/>
            </a:pPr>
            <a:r>
              <a:rPr lang="th-TH" sz="2400" dirty="0"/>
              <a:t>ต้องใช้สารดับเพลิงที่เหมาะสมตามมา</a:t>
            </a:r>
          </a:p>
          <a:p>
            <a:pPr marL="342900" indent="-342900">
              <a:buFont typeface="Arial" panose="020B0604020202020204" pitchFamily="34" charset="0"/>
              <a:buChar char="•"/>
            </a:pPr>
            <a:r>
              <a:rPr lang="th-TH" sz="2400" dirty="0"/>
              <a:t>ใช้อย่างระมัดระวังอย่างยิ่ง และใช้เฉพาะในสถานการณ์ฉุกเฉินที่เสี่ยงต่อชีวิตเท่านั้น</a:t>
            </a:r>
          </a:p>
          <a:p>
            <a:pPr>
              <a:lnSpc>
                <a:spcPct val="90000"/>
              </a:lnSpc>
              <a:spcAft>
                <a:spcPts val="600"/>
              </a:spcAft>
              <a:buSzPct val="100000"/>
            </a:pPr>
            <a:endParaRPr lang="en-US" sz="2000" kern="1200" dirty="0">
              <a:latin typeface="+mn-lt"/>
              <a:ea typeface="+mn-ea"/>
              <a:cs typeface="+mn-cs"/>
            </a:endParaRPr>
          </a:p>
        </p:txBody>
      </p:sp>
      <p:sp>
        <p:nvSpPr>
          <p:cNvPr id="10" name="Footer Placeholder 3">
            <a:extLst>
              <a:ext uri="{FF2B5EF4-FFF2-40B4-BE49-F238E27FC236}">
                <a16:creationId xmlns:a16="http://schemas.microsoft.com/office/drawing/2014/main" id="{F6D4404F-DFE1-EDF5-16DE-324E173A4E53}"/>
              </a:ext>
            </a:extLst>
          </p:cNvPr>
          <p:cNvSpPr>
            <a:spLocks noGrp="1"/>
          </p:cNvSpPr>
          <p:nvPr>
            <p:ph type="ftr" sz="quarter" idx="11"/>
          </p:nvPr>
        </p:nvSpPr>
        <p:spPr>
          <a:xfrm>
            <a:off x="11640583" y="1346459"/>
            <a:ext cx="280730" cy="5124061"/>
          </a:xfrm>
        </p:spPr>
        <p:txBody>
          <a:bodyPr/>
          <a:lstStyle/>
          <a:p>
            <a:pPr>
              <a:spcAft>
                <a:spcPts val="600"/>
              </a:spcAft>
            </a:pPr>
            <a:r>
              <a:rPr lang="en-NZ"/>
              <a:t>Fire Rescue and First Response   -   www.fyrbos.co.nz   |   Kiwi Resource Protection   -   www.kiwiresourceprotection.com</a:t>
            </a:r>
            <a:endParaRPr lang="en-US"/>
          </a:p>
        </p:txBody>
      </p:sp>
      <p:sp>
        <p:nvSpPr>
          <p:cNvPr id="12" name="Slide Number Placeholder 4">
            <a:extLst>
              <a:ext uri="{FF2B5EF4-FFF2-40B4-BE49-F238E27FC236}">
                <a16:creationId xmlns:a16="http://schemas.microsoft.com/office/drawing/2014/main" id="{B43A0E50-028E-E1D4-948A-7A933C6108C9}"/>
              </a:ext>
            </a:extLst>
          </p:cNvPr>
          <p:cNvSpPr>
            <a:spLocks noGrp="1"/>
          </p:cNvSpPr>
          <p:nvPr>
            <p:ph type="sldNum" sz="quarter" idx="12"/>
          </p:nvPr>
        </p:nvSpPr>
        <p:spPr>
          <a:xfrm>
            <a:off x="313321" y="6268940"/>
            <a:ext cx="722377" cy="201580"/>
          </a:xfrm>
        </p:spPr>
        <p:txBody>
          <a:bodyPr/>
          <a:lstStyle/>
          <a:p>
            <a:pPr>
              <a:spcAft>
                <a:spcPts val="600"/>
              </a:spcAft>
            </a:pPr>
            <a:fld id="{E31375A4-56A4-47D6-9801-1991572033F7}" type="slidenum">
              <a:rPr lang="en-US" smtClean="0"/>
              <a:pPr>
                <a:spcAft>
                  <a:spcPts val="600"/>
                </a:spcAft>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6861"/>
            <a:ext cx="8686800" cy="2011680"/>
          </a:xfrm>
        </p:spPr>
        <p:txBody>
          <a:bodyPr vert="horz" lIns="91440" tIns="45720" rIns="91440" bIns="45720" rtlCol="0" anchor="b">
            <a:normAutofit/>
          </a:bodyPr>
          <a:lstStyle/>
          <a:p>
            <a:r>
              <a:rPr lang="th-TH" dirty="0"/>
              <a:t>ข้อสรุปสำคัญ</a:t>
            </a:r>
            <a:endParaRPr lang="en-US" kern="1200" cap="none" baseline="0" dirty="0">
              <a:effectLst>
                <a:outerShdw blurRad="50800" dist="50800" dir="5400000" algn="ctr" rotWithShape="0">
                  <a:schemeClr val="tx2"/>
                </a:outerShdw>
              </a:effectLst>
              <a:latin typeface="+mj-lt"/>
              <a:ea typeface="+mj-ea"/>
              <a:cs typeface="+mj-cs"/>
            </a:endParaRPr>
          </a:p>
        </p:txBody>
      </p:sp>
      <p:sp>
        <p:nvSpPr>
          <p:cNvPr id="5" name="TextBox 4"/>
          <p:cNvSpPr txBox="1"/>
          <p:nvPr/>
        </p:nvSpPr>
        <p:spPr>
          <a:xfrm>
            <a:off x="609600" y="1730327"/>
            <a:ext cx="10067778" cy="4304714"/>
          </a:xfrm>
          <a:prstGeom prst="rect">
            <a:avLst/>
          </a:prstGeom>
        </p:spPr>
        <p:txBody>
          <a:bodyPr vert="horz" lIns="91440" tIns="45720" rIns="91440" bIns="45720" rtlCol="0">
            <a:normAutofit/>
          </a:bodyPr>
          <a:lstStyle/>
          <a:p>
            <a:pPr marL="342900" indent="-342900">
              <a:buFont typeface="Arial" panose="020B0604020202020204" pitchFamily="34" charset="0"/>
              <a:buChar char="•"/>
            </a:pPr>
            <a:r>
              <a:rPr lang="th-TH" sz="2400" dirty="0"/>
              <a:t>โฟมประเภท </a:t>
            </a:r>
            <a:r>
              <a:rPr lang="en-US" sz="2400" dirty="0"/>
              <a:t>A </a:t>
            </a:r>
            <a:r>
              <a:rPr lang="th-TH" sz="2400" dirty="0"/>
              <a:t>ช่วยเสริมประสิทธิภาพของน้ำ – ช่วยให้น้ำซึมลึกขึ้น ยึดเกาะดีขึ้น และเย็นเร็วขึ้น</a:t>
            </a:r>
            <a:endParaRPr lang="en-US" sz="2400" dirty="0"/>
          </a:p>
          <a:p>
            <a:pPr marL="342900" indent="-342900">
              <a:buFont typeface="Arial" panose="020B0604020202020204" pitchFamily="34" charset="0"/>
              <a:buChar char="•"/>
            </a:pPr>
            <a:r>
              <a:rPr lang="th-TH" sz="2400" dirty="0"/>
              <a:t>เพิ่มความปลอดภัยและประสิทธิภาพ – ดับไฟเร็วขึ้น ใช้น้ำน้อยลง และลดความเหนื่อยล้าของเจ้าหน้าที่ดับเพลิง</a:t>
            </a:r>
            <a:endParaRPr lang="en-US" sz="2400" dirty="0"/>
          </a:p>
          <a:p>
            <a:pPr marL="342900" indent="-342900">
              <a:buFont typeface="Arial" panose="020B0604020202020204" pitchFamily="34" charset="0"/>
              <a:buChar char="•"/>
            </a:pPr>
            <a:r>
              <a:rPr lang="th-TH" sz="2400" dirty="0"/>
              <a:t>หลากหลายและมีประสิทธิผล – ใช้ได้ทั้งไฟป่า ไฟโครงสร้าง ไฟขยะและยาง การเก็บกวาดหลังเพลิง และการป้องกันพื้นที่ใกล้เคียง</a:t>
            </a:r>
            <a:endParaRPr lang="en-US" sz="2400" dirty="0"/>
          </a:p>
          <a:p>
            <a:pPr marL="342900" indent="-342900">
              <a:buFont typeface="Arial" panose="020B0604020202020204" pitchFamily="34" charset="0"/>
              <a:buChar char="•"/>
            </a:pPr>
            <a:r>
              <a:rPr lang="th-TH" sz="2400" dirty="0"/>
              <a:t>การใช้งานสำคัญ – อัตราส่วนผสม วิธีการ และการฝึกอบรมที่ถูกต้องเป็นสิ่งสำคัญ</a:t>
            </a:r>
            <a:endParaRPr lang="en-US" sz="2400" dirty="0"/>
          </a:p>
          <a:p>
            <a:pPr marL="342900" indent="-342900">
              <a:buFont typeface="Arial" panose="020B0604020202020204" pitchFamily="34" charset="0"/>
              <a:buChar char="•"/>
            </a:pPr>
            <a:r>
              <a:rPr lang="th-TH" sz="2400" dirty="0"/>
              <a:t>ไม่ใช่ทางแก้ไขวิเศษ – โฟมช่วยเสริมกลยุทธ์ที่ดี แต่ไม่สามารถแทนที่ได้</a:t>
            </a:r>
            <a:endParaRPr lang="en-US" sz="2400" dirty="0"/>
          </a:p>
          <a:p>
            <a:pPr marL="342900" indent="-342900">
              <a:buFont typeface="Arial" panose="020B0604020202020204" pitchFamily="34" charset="0"/>
              <a:buChar char="•"/>
            </a:pPr>
            <a:r>
              <a:rPr lang="th-TH" sz="2400" dirty="0"/>
              <a:t>ปลอดภัยต่อสิ่งแวดล้อมมากขึ้น – โฟมประเภท </a:t>
            </a:r>
            <a:r>
              <a:rPr lang="en-US" sz="2400" dirty="0"/>
              <a:t>A </a:t>
            </a:r>
            <a:r>
              <a:rPr lang="th-TH" sz="2400" dirty="0"/>
              <a:t>สมัยใหม่ เช่น </a:t>
            </a:r>
            <a:r>
              <a:rPr lang="en-US" sz="2400" dirty="0"/>
              <a:t>Ansul </a:t>
            </a:r>
            <a:r>
              <a:rPr lang="th-TH" sz="2400" dirty="0"/>
              <a:t>ย่อยสลายได้และปลอดสารฟลูออรีน</a:t>
            </a:r>
            <a:endParaRPr lang="en-NZ" sz="2400" dirty="0"/>
          </a:p>
        </p:txBody>
      </p:sp>
      <p:sp>
        <p:nvSpPr>
          <p:cNvPr id="10" name="Footer Placeholder 3">
            <a:extLst>
              <a:ext uri="{FF2B5EF4-FFF2-40B4-BE49-F238E27FC236}">
                <a16:creationId xmlns:a16="http://schemas.microsoft.com/office/drawing/2014/main" id="{88EEEBF8-EA36-4273-3937-1D6749CD385F}"/>
              </a:ext>
            </a:extLst>
          </p:cNvPr>
          <p:cNvSpPr>
            <a:spLocks noGrp="1"/>
          </p:cNvSpPr>
          <p:nvPr>
            <p:ph type="ftr" sz="quarter" idx="11"/>
          </p:nvPr>
        </p:nvSpPr>
        <p:spPr>
          <a:xfrm>
            <a:off x="11640583" y="1346459"/>
            <a:ext cx="280730" cy="5124061"/>
          </a:xfrm>
        </p:spPr>
        <p:txBody>
          <a:bodyPr/>
          <a:lstStyle/>
          <a:p>
            <a:pPr>
              <a:spcAft>
                <a:spcPts val="600"/>
              </a:spcAft>
            </a:pPr>
            <a:r>
              <a:rPr lang="en-NZ"/>
              <a:t>Fire Rescue and First Response   -   www.fyrbos.co.nz   |   Kiwi Resource Protection   -   www.kiwiresourceprotection.com</a:t>
            </a:r>
            <a:endParaRPr lang="en-US"/>
          </a:p>
        </p:txBody>
      </p:sp>
      <p:sp>
        <p:nvSpPr>
          <p:cNvPr id="12" name="Slide Number Placeholder 4">
            <a:extLst>
              <a:ext uri="{FF2B5EF4-FFF2-40B4-BE49-F238E27FC236}">
                <a16:creationId xmlns:a16="http://schemas.microsoft.com/office/drawing/2014/main" id="{C70E092F-7170-1EFC-8018-707EAE9C29B1}"/>
              </a:ext>
            </a:extLst>
          </p:cNvPr>
          <p:cNvSpPr>
            <a:spLocks noGrp="1"/>
          </p:cNvSpPr>
          <p:nvPr>
            <p:ph type="sldNum" sz="quarter" idx="12"/>
          </p:nvPr>
        </p:nvSpPr>
        <p:spPr>
          <a:xfrm>
            <a:off x="313321" y="6268940"/>
            <a:ext cx="722377" cy="201580"/>
          </a:xfrm>
        </p:spPr>
        <p:txBody>
          <a:bodyPr/>
          <a:lstStyle/>
          <a:p>
            <a:pPr>
              <a:spcAft>
                <a:spcPts val="600"/>
              </a:spcAft>
            </a:pPr>
            <a:fld id="{E31375A4-56A4-47D6-9801-1991572033F7}" type="slidenum">
              <a:rPr lang="en-US" smtClean="0"/>
              <a:pPr>
                <a:spcAft>
                  <a:spcPts val="600"/>
                </a:spcAft>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509" y="-400930"/>
            <a:ext cx="8686800" cy="2011680"/>
          </a:xfrm>
        </p:spPr>
        <p:txBody>
          <a:bodyPr vert="horz" lIns="91440" tIns="45720" rIns="91440" bIns="45720" rtlCol="0" anchor="b">
            <a:normAutofit/>
          </a:bodyPr>
          <a:lstStyle/>
          <a:p>
            <a:r>
              <a:rPr lang="th-TH" dirty="0"/>
              <a:t>มีคำถามอะไรไหมครับ?</a:t>
            </a:r>
          </a:p>
        </p:txBody>
      </p:sp>
      <p:sp>
        <p:nvSpPr>
          <p:cNvPr id="5" name="TextBox 4"/>
          <p:cNvSpPr txBox="1"/>
          <p:nvPr/>
        </p:nvSpPr>
        <p:spPr>
          <a:xfrm>
            <a:off x="674509" y="2103437"/>
            <a:ext cx="8686800" cy="2651125"/>
          </a:xfrm>
          <a:prstGeom prst="rect">
            <a:avLst/>
          </a:prstGeom>
        </p:spPr>
        <p:txBody>
          <a:bodyPr vert="horz" lIns="91440" tIns="45720" rIns="91440" bIns="45720" rtlCol="0">
            <a:normAutofit/>
          </a:bodyPr>
          <a:lstStyle/>
          <a:p>
            <a:pPr marL="457200" indent="-457200">
              <a:buFont typeface="Arial" panose="020B0604020202020204" pitchFamily="34" charset="0"/>
              <a:buChar char="•"/>
            </a:pPr>
            <a:r>
              <a:rPr lang="th-TH" sz="2800" dirty="0"/>
              <a:t>ขอบคุณสำหรับความสนใจครับ</a:t>
            </a:r>
          </a:p>
          <a:p>
            <a:pPr marL="457200" indent="-457200">
              <a:buFont typeface="Arial" panose="020B0604020202020204" pitchFamily="34" charset="0"/>
              <a:buChar char="•"/>
            </a:pPr>
            <a:r>
              <a:rPr lang="th-TH" sz="2800" dirty="0"/>
              <a:t>เปิดโอกาสสำหรับคำถามหรือการแลกเปลี่ยนความคิดเห็น</a:t>
            </a:r>
          </a:p>
          <a:p>
            <a:pPr marL="457200" indent="-457200">
              <a:buFont typeface="Arial" panose="020B0604020202020204" pitchFamily="34" charset="0"/>
              <a:buChar char="•"/>
            </a:pPr>
            <a:r>
              <a:rPr lang="th-TH" sz="2800" dirty="0"/>
              <a:t>ยินดีติดต่อสอบถามหรือพูดคุยเพิ่มเติมหลังจบการบรรยายได้เสมอครับ</a:t>
            </a:r>
          </a:p>
        </p:txBody>
      </p:sp>
      <p:sp>
        <p:nvSpPr>
          <p:cNvPr id="10" name="Footer Placeholder 3">
            <a:extLst>
              <a:ext uri="{FF2B5EF4-FFF2-40B4-BE49-F238E27FC236}">
                <a16:creationId xmlns:a16="http://schemas.microsoft.com/office/drawing/2014/main" id="{13F9D94A-2296-0B14-6412-8054B4BB64E2}"/>
              </a:ext>
            </a:extLst>
          </p:cNvPr>
          <p:cNvSpPr>
            <a:spLocks noGrp="1"/>
          </p:cNvSpPr>
          <p:nvPr>
            <p:ph type="ftr" sz="quarter" idx="11"/>
          </p:nvPr>
        </p:nvSpPr>
        <p:spPr>
          <a:xfrm>
            <a:off x="11640583" y="1346459"/>
            <a:ext cx="280730" cy="5124061"/>
          </a:xfrm>
        </p:spPr>
        <p:txBody>
          <a:bodyPr/>
          <a:lstStyle/>
          <a:p>
            <a:pPr>
              <a:spcAft>
                <a:spcPts val="600"/>
              </a:spcAft>
            </a:pPr>
            <a:r>
              <a:rPr lang="en-NZ"/>
              <a:t>Fire Rescue and First Response   -   www.fyrbos.co.nz   |   Kiwi Resource Protection   -   www.kiwiresourceprotection.com</a:t>
            </a:r>
            <a:endParaRPr lang="en-US"/>
          </a:p>
        </p:txBody>
      </p:sp>
      <p:sp>
        <p:nvSpPr>
          <p:cNvPr id="12" name="Slide Number Placeholder 4">
            <a:extLst>
              <a:ext uri="{FF2B5EF4-FFF2-40B4-BE49-F238E27FC236}">
                <a16:creationId xmlns:a16="http://schemas.microsoft.com/office/drawing/2014/main" id="{E15E38F9-0527-053C-FAC8-3AD7BBDAD34F}"/>
              </a:ext>
            </a:extLst>
          </p:cNvPr>
          <p:cNvSpPr>
            <a:spLocks noGrp="1"/>
          </p:cNvSpPr>
          <p:nvPr>
            <p:ph type="sldNum" sz="quarter" idx="12"/>
          </p:nvPr>
        </p:nvSpPr>
        <p:spPr>
          <a:xfrm>
            <a:off x="313321" y="6268940"/>
            <a:ext cx="722377" cy="201580"/>
          </a:xfrm>
        </p:spPr>
        <p:txBody>
          <a:bodyPr/>
          <a:lstStyle/>
          <a:p>
            <a:pPr>
              <a:spcAft>
                <a:spcPts val="600"/>
              </a:spcAft>
            </a:pPr>
            <a:fld id="{E31375A4-56A4-47D6-9801-1991572033F7}" type="slidenum">
              <a:rPr lang="en-US" smtClean="0"/>
              <a:pPr>
                <a:spcAft>
                  <a:spcPts val="600"/>
                </a:spcAft>
              </a:pPr>
              <a:t>15</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5698" y="-429643"/>
            <a:ext cx="8686800" cy="2011680"/>
          </a:xfrm>
          <a:prstGeom prst="rect">
            <a:avLst/>
          </a:prstGeom>
        </p:spPr>
        <p:txBody>
          <a:bodyPr vert="horz" lIns="91440" tIns="45720" rIns="91440" bIns="45720" rtlCol="0" anchor="b">
            <a:normAutofit/>
          </a:bodyPr>
          <a:lstStyle/>
          <a:p>
            <a:pPr>
              <a:lnSpc>
                <a:spcPct val="85000"/>
              </a:lnSpc>
              <a:spcBef>
                <a:spcPct val="0"/>
              </a:spcBef>
              <a:spcAft>
                <a:spcPts val="600"/>
              </a:spcAft>
            </a:pPr>
            <a:r>
              <a:rPr lang="th-TH" sz="6600" dirty="0"/>
              <a:t>บทนำ</a:t>
            </a:r>
            <a:endParaRPr lang="en-US" sz="6600" kern="1200" cap="none" baseline="0" dirty="0">
              <a:solidFill>
                <a:schemeClr val="accent3"/>
              </a:solidFill>
              <a:effectLst>
                <a:outerShdw blurRad="50800" dist="50800" dir="5400000" algn="ctr" rotWithShape="0">
                  <a:schemeClr val="tx2"/>
                </a:outerShdw>
              </a:effectLst>
              <a:latin typeface="+mj-lt"/>
              <a:ea typeface="+mj-ea"/>
              <a:cs typeface="+mj-cs"/>
            </a:endParaRPr>
          </a:p>
        </p:txBody>
      </p:sp>
      <p:sp>
        <p:nvSpPr>
          <p:cNvPr id="5" name="TextBox 4"/>
          <p:cNvSpPr txBox="1"/>
          <p:nvPr/>
        </p:nvSpPr>
        <p:spPr>
          <a:xfrm>
            <a:off x="1035698" y="2321073"/>
            <a:ext cx="8686800" cy="3278061"/>
          </a:xfrm>
          <a:prstGeom prst="rect">
            <a:avLst/>
          </a:prstGeom>
        </p:spPr>
        <p:txBody>
          <a:bodyPr vert="horz" lIns="91440" tIns="45720" rIns="91440" bIns="45720" rtlCol="0">
            <a:normAutofit/>
          </a:bodyPr>
          <a:lstStyle/>
          <a:p>
            <a:pPr marL="342900" indent="-342900">
              <a:lnSpc>
                <a:spcPct val="90000"/>
              </a:lnSpc>
              <a:spcAft>
                <a:spcPts val="600"/>
              </a:spcAft>
              <a:buSzPct val="100000"/>
              <a:buFont typeface="Arial" panose="020B0604020202020204" pitchFamily="34" charset="0"/>
              <a:buChar char="•"/>
            </a:pPr>
            <a:r>
              <a:rPr lang="th-TH" sz="2400" dirty="0"/>
              <a:t>เจ้าหน้าที่สถานีอาวุโส (</a:t>
            </a:r>
            <a:r>
              <a:rPr lang="en-US" sz="2400" dirty="0"/>
              <a:t>Senior Station Officer) </a:t>
            </a:r>
            <a:r>
              <a:rPr lang="th-TH" sz="2400" dirty="0"/>
              <a:t>ผู้มีประสบการณ์อย่างกว้างขวางด้านการดับไฟป่าและไฟโครงสร้าง พร้อมคุณวุฒิเป็นช่างเทคนิคการค้นหาและกู้ภัยในเขตเมืองระดับ </a:t>
            </a:r>
            <a:r>
              <a:rPr lang="en-US" sz="2400" dirty="0"/>
              <a:t>NZL1 (Urban Search &amp; Rescue – USAR)</a:t>
            </a:r>
          </a:p>
          <a:p>
            <a:pPr marL="342900" indent="-342900">
              <a:lnSpc>
                <a:spcPct val="90000"/>
              </a:lnSpc>
              <a:spcAft>
                <a:spcPts val="600"/>
              </a:spcAft>
              <a:buSzPct val="100000"/>
              <a:buFont typeface="Arial" panose="020B0604020202020204" pitchFamily="34" charset="0"/>
              <a:buChar char="•"/>
            </a:pPr>
            <a:endParaRPr lang="en-US" sz="2400" kern="1200" dirty="0">
              <a:latin typeface="+mn-lt"/>
              <a:ea typeface="+mn-ea"/>
              <a:cs typeface="+mn-cs"/>
            </a:endParaRPr>
          </a:p>
          <a:p>
            <a:pPr marL="342900" indent="-342900">
              <a:lnSpc>
                <a:spcPct val="90000"/>
              </a:lnSpc>
              <a:spcAft>
                <a:spcPts val="600"/>
              </a:spcAft>
              <a:buSzPct val="100000"/>
              <a:buFont typeface="Arial" panose="020B0604020202020204" pitchFamily="34" charset="0"/>
              <a:buChar char="•"/>
            </a:pPr>
            <a:r>
              <a:rPr lang="th-TH" sz="2400" dirty="0"/>
              <a:t>มีประสบการณ์ใช้งานโฟมประเภท </a:t>
            </a:r>
            <a:r>
              <a:rPr lang="en-US" sz="2400" dirty="0"/>
              <a:t>A (Class A Foam) </a:t>
            </a:r>
            <a:r>
              <a:rPr lang="th-TH" sz="2400" dirty="0"/>
              <a:t>มานานกว่าสิบปีในหลากหลายสภาพแวดล้อม</a:t>
            </a:r>
            <a:endParaRPr lang="en-US" sz="2400" kern="1200" dirty="0">
              <a:latin typeface="+mn-lt"/>
              <a:ea typeface="+mn-ea"/>
              <a:cs typeface="+mn-cs"/>
            </a:endParaRPr>
          </a:p>
        </p:txBody>
      </p:sp>
      <p:sp>
        <p:nvSpPr>
          <p:cNvPr id="10" name="Footer Placeholder 3">
            <a:extLst>
              <a:ext uri="{FF2B5EF4-FFF2-40B4-BE49-F238E27FC236}">
                <a16:creationId xmlns:a16="http://schemas.microsoft.com/office/drawing/2014/main" id="{8BFB9CA6-39F3-57A3-A999-B7035AC173B1}"/>
              </a:ext>
            </a:extLst>
          </p:cNvPr>
          <p:cNvSpPr>
            <a:spLocks noGrp="1"/>
          </p:cNvSpPr>
          <p:nvPr>
            <p:ph type="ftr" sz="quarter" idx="11"/>
          </p:nvPr>
        </p:nvSpPr>
        <p:spPr>
          <a:xfrm>
            <a:off x="11640583" y="1346459"/>
            <a:ext cx="280730" cy="5124061"/>
          </a:xfrm>
        </p:spPr>
        <p:txBody>
          <a:bodyPr/>
          <a:lstStyle/>
          <a:p>
            <a:pPr>
              <a:spcAft>
                <a:spcPts val="600"/>
              </a:spcAft>
            </a:pPr>
            <a:r>
              <a:rPr lang="en-NZ"/>
              <a:t>Fire Rescue and First Response   -   www.fyrbos.co.nz   |   Kiwi Resource Protection   -   www.kiwiresourceprotection.com</a:t>
            </a:r>
            <a:endParaRPr lang="en-US"/>
          </a:p>
        </p:txBody>
      </p:sp>
      <p:sp>
        <p:nvSpPr>
          <p:cNvPr id="12" name="Slide Number Placeholder 4">
            <a:extLst>
              <a:ext uri="{FF2B5EF4-FFF2-40B4-BE49-F238E27FC236}">
                <a16:creationId xmlns:a16="http://schemas.microsoft.com/office/drawing/2014/main" id="{4B96983A-1482-E471-487D-4CFCBF596F80}"/>
              </a:ext>
            </a:extLst>
          </p:cNvPr>
          <p:cNvSpPr>
            <a:spLocks noGrp="1"/>
          </p:cNvSpPr>
          <p:nvPr>
            <p:ph type="sldNum" sz="quarter" idx="12"/>
          </p:nvPr>
        </p:nvSpPr>
        <p:spPr>
          <a:xfrm>
            <a:off x="313321" y="6268940"/>
            <a:ext cx="722377" cy="201580"/>
          </a:xfrm>
        </p:spPr>
        <p:txBody>
          <a:bodyPr/>
          <a:lstStyle/>
          <a:p>
            <a:pPr>
              <a:spcAft>
                <a:spcPts val="600"/>
              </a:spcAft>
            </a:pPr>
            <a:fld id="{E31375A4-56A4-47D6-9801-1991572033F7}" type="slidenum">
              <a:rPr lang="en-US" smtClean="0"/>
              <a:pPr>
                <a:spcAft>
                  <a:spcPts val="600"/>
                </a:spcAft>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CB730-4704-9720-05B8-C53CE889D54C}"/>
              </a:ext>
            </a:extLst>
          </p:cNvPr>
          <p:cNvSpPr>
            <a:spLocks noGrp="1"/>
          </p:cNvSpPr>
          <p:nvPr>
            <p:ph type="title"/>
          </p:nvPr>
        </p:nvSpPr>
        <p:spPr>
          <a:xfrm>
            <a:off x="1035698" y="-665221"/>
            <a:ext cx="8686800" cy="2011680"/>
          </a:xfrm>
        </p:spPr>
        <p:txBody>
          <a:bodyPr/>
          <a:lstStyle/>
          <a:p>
            <a:r>
              <a:rPr lang="en-US" dirty="0"/>
              <a:t>Today’s Goal</a:t>
            </a:r>
          </a:p>
        </p:txBody>
      </p:sp>
      <p:sp>
        <p:nvSpPr>
          <p:cNvPr id="3" name="Text Placeholder 2">
            <a:extLst>
              <a:ext uri="{FF2B5EF4-FFF2-40B4-BE49-F238E27FC236}">
                <a16:creationId xmlns:a16="http://schemas.microsoft.com/office/drawing/2014/main" id="{EDECB147-9637-396E-1D50-0031D500EB7F}"/>
              </a:ext>
            </a:extLst>
          </p:cNvPr>
          <p:cNvSpPr>
            <a:spLocks noGrp="1"/>
          </p:cNvSpPr>
          <p:nvPr>
            <p:ph type="body" idx="1"/>
          </p:nvPr>
        </p:nvSpPr>
        <p:spPr>
          <a:xfrm>
            <a:off x="1035698" y="2677278"/>
            <a:ext cx="8686800" cy="1503444"/>
          </a:xfrm>
        </p:spPr>
        <p:txBody>
          <a:bodyPr>
            <a:normAutofit fontScale="85000" lnSpcReduction="10000"/>
          </a:bodyPr>
          <a:lstStyle/>
          <a:p>
            <a:pPr marL="342900" indent="-342900">
              <a:spcAft>
                <a:spcPts val="600"/>
              </a:spcAft>
              <a:buFont typeface="Arial" panose="020B0604020202020204" pitchFamily="34" charset="0"/>
              <a:buChar char="•"/>
            </a:pPr>
            <a:r>
              <a:rPr lang="en-US" dirty="0"/>
              <a:t>Share insights on the safe, effective, and practical use of Class A foam</a:t>
            </a:r>
          </a:p>
          <a:p>
            <a:pPr>
              <a:spcAft>
                <a:spcPts val="600"/>
              </a:spcAft>
            </a:pPr>
            <a:endParaRPr lang="en-US" dirty="0"/>
          </a:p>
          <a:p>
            <a:pPr marL="342900" indent="-342900">
              <a:spcAft>
                <a:spcPts val="600"/>
              </a:spcAft>
              <a:buFont typeface="Arial" panose="020B0604020202020204" pitchFamily="34" charset="0"/>
              <a:buChar char="•"/>
            </a:pPr>
            <a:r>
              <a:rPr lang="en-US" dirty="0"/>
              <a:t>Class A foam is not always well understood – let's simplify it</a:t>
            </a:r>
          </a:p>
          <a:p>
            <a:endParaRPr lang="en-US" dirty="0"/>
          </a:p>
        </p:txBody>
      </p:sp>
      <p:sp>
        <p:nvSpPr>
          <p:cNvPr id="4" name="Footer Placeholder 3">
            <a:extLst>
              <a:ext uri="{FF2B5EF4-FFF2-40B4-BE49-F238E27FC236}">
                <a16:creationId xmlns:a16="http://schemas.microsoft.com/office/drawing/2014/main" id="{36739623-14C6-74DB-8F10-A79E11542C09}"/>
              </a:ext>
            </a:extLst>
          </p:cNvPr>
          <p:cNvSpPr>
            <a:spLocks noGrp="1"/>
          </p:cNvSpPr>
          <p:nvPr>
            <p:ph type="ftr" sz="quarter" idx="11"/>
          </p:nvPr>
        </p:nvSpPr>
        <p:spPr/>
        <p:txBody>
          <a:bodyPr/>
          <a:lstStyle/>
          <a:p>
            <a:r>
              <a:rPr lang="en-NZ"/>
              <a:t>Fire Rescue and First Response   -   www.fyrbos.co.nz   |   Kiwi Resource Protection   -   www.kiwiresourceprotection.com</a:t>
            </a:r>
            <a:endParaRPr lang="en-US" dirty="0"/>
          </a:p>
        </p:txBody>
      </p:sp>
      <p:sp>
        <p:nvSpPr>
          <p:cNvPr id="5" name="Slide Number Placeholder 4">
            <a:extLst>
              <a:ext uri="{FF2B5EF4-FFF2-40B4-BE49-F238E27FC236}">
                <a16:creationId xmlns:a16="http://schemas.microsoft.com/office/drawing/2014/main" id="{F9286172-9B58-9810-20B0-1274A2963387}"/>
              </a:ext>
            </a:extLst>
          </p:cNvPr>
          <p:cNvSpPr>
            <a:spLocks noGrp="1"/>
          </p:cNvSpPr>
          <p:nvPr>
            <p:ph type="sldNum" sz="quarter" idx="12"/>
          </p:nvPr>
        </p:nvSpPr>
        <p:spPr/>
        <p:txBody>
          <a:bodyPr/>
          <a:lstStyle/>
          <a:p>
            <a:fld id="{E31375A4-56A4-47D6-9801-1991572033F7}" type="slidenum">
              <a:rPr lang="en-US" smtClean="0"/>
              <a:pPr/>
              <a:t>3</a:t>
            </a:fld>
            <a:endParaRPr lang="en-US" dirty="0"/>
          </a:p>
        </p:txBody>
      </p:sp>
    </p:spTree>
    <p:extLst>
      <p:ext uri="{BB962C8B-B14F-4D97-AF65-F5344CB8AC3E}">
        <p14:creationId xmlns:p14="http://schemas.microsoft.com/office/powerpoint/2010/main" val="117369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698" y="275492"/>
            <a:ext cx="8243669" cy="1293055"/>
          </a:xfrm>
        </p:spPr>
        <p:txBody>
          <a:bodyPr vert="horz" lIns="91440" tIns="45720" rIns="91440" bIns="45720" rtlCol="0" anchor="t">
            <a:normAutofit/>
          </a:bodyPr>
          <a:lstStyle/>
          <a:p>
            <a:r>
              <a:rPr lang="th-TH" sz="6600" dirty="0"/>
              <a:t>โฟมประเภท </a:t>
            </a:r>
            <a:r>
              <a:rPr lang="en-US" sz="6600" dirty="0"/>
              <a:t>A </a:t>
            </a:r>
            <a:r>
              <a:rPr lang="th-TH" sz="6600" dirty="0"/>
              <a:t>คืออะไร?</a:t>
            </a:r>
            <a:endParaRPr lang="en-US" sz="6600" kern="1200" cap="none" baseline="0" dirty="0">
              <a:effectLst>
                <a:outerShdw blurRad="50800" dist="50800" dir="5400000" algn="ctr" rotWithShape="0">
                  <a:schemeClr val="tx2"/>
                </a:outerShdw>
              </a:effectLst>
              <a:latin typeface="+mj-lt"/>
              <a:ea typeface="+mj-ea"/>
              <a:cs typeface="+mj-cs"/>
            </a:endParaRPr>
          </a:p>
        </p:txBody>
      </p:sp>
      <p:sp>
        <p:nvSpPr>
          <p:cNvPr id="5" name="TextBox 4"/>
          <p:cNvSpPr txBox="1"/>
          <p:nvPr/>
        </p:nvSpPr>
        <p:spPr>
          <a:xfrm>
            <a:off x="1029192" y="1678463"/>
            <a:ext cx="6015888" cy="4480560"/>
          </a:xfrm>
          <a:prstGeom prst="rect">
            <a:avLst/>
          </a:prstGeom>
        </p:spPr>
        <p:txBody>
          <a:bodyPr vert="horz" lIns="91440" tIns="45720" rIns="91440" bIns="45720" rtlCol="0">
            <a:normAutofit/>
          </a:bodyPr>
          <a:lstStyle/>
          <a:p>
            <a:pPr marL="342900" indent="-342900">
              <a:lnSpc>
                <a:spcPct val="90000"/>
              </a:lnSpc>
              <a:spcBef>
                <a:spcPts val="1800"/>
              </a:spcBef>
              <a:spcAft>
                <a:spcPts val="600"/>
              </a:spcAft>
              <a:buSzPct val="100000"/>
              <a:buFont typeface="Arial" panose="020B0604020202020204" pitchFamily="34" charset="0"/>
              <a:buChar char="•"/>
            </a:pPr>
            <a:r>
              <a:rPr lang="th-TH" sz="2000" dirty="0"/>
              <a:t>สารเติมแต่งที่มีพื้นฐานจากสารลดแรงตึงผิว ซึ่งช่วยลดแรงตึงผิวของน้ำ</a:t>
            </a:r>
            <a:endParaRPr lang="en-US" sz="2000" dirty="0"/>
          </a:p>
          <a:p>
            <a:pPr marL="342900" indent="-342900">
              <a:lnSpc>
                <a:spcPct val="90000"/>
              </a:lnSpc>
              <a:spcBef>
                <a:spcPts val="1800"/>
              </a:spcBef>
              <a:spcAft>
                <a:spcPts val="600"/>
              </a:spcAft>
              <a:buSzPct val="100000"/>
              <a:buFont typeface="Arial" panose="020B0604020202020204" pitchFamily="34" charset="0"/>
              <a:buChar char="•"/>
            </a:pPr>
            <a:r>
              <a:rPr lang="th-TH" sz="2000" dirty="0"/>
              <a:t>ช่วยให้น้ำซึมลึกเข้าสู่วัสดุประเภท </a:t>
            </a:r>
            <a:r>
              <a:rPr lang="en-US" sz="2000" dirty="0"/>
              <a:t>A </a:t>
            </a:r>
            <a:r>
              <a:rPr lang="th-TH" sz="2000" dirty="0"/>
              <a:t>เช่น ไม้ กระดาษ พืช ถ่านหิน ยาง</a:t>
            </a:r>
            <a:endParaRPr lang="en-US" sz="2000" dirty="0"/>
          </a:p>
          <a:p>
            <a:pPr marL="342900" indent="-342900">
              <a:lnSpc>
                <a:spcPct val="90000"/>
              </a:lnSpc>
              <a:spcBef>
                <a:spcPts val="1800"/>
              </a:spcBef>
              <a:spcAft>
                <a:spcPts val="600"/>
              </a:spcAft>
              <a:buSzPct val="100000"/>
              <a:buFont typeface="Arial" panose="020B0604020202020204" pitchFamily="34" charset="0"/>
              <a:buChar char="•"/>
            </a:pPr>
            <a:r>
              <a:rPr lang="th-TH" sz="2000" dirty="0"/>
              <a:t>ไม่เหมือนกับโฟมประเภท </a:t>
            </a:r>
            <a:r>
              <a:rPr lang="en-US" sz="2000" dirty="0"/>
              <a:t>B</a:t>
            </a:r>
          </a:p>
          <a:p>
            <a:pPr marL="342900" indent="-342900">
              <a:lnSpc>
                <a:spcPct val="90000"/>
              </a:lnSpc>
              <a:spcBef>
                <a:spcPts val="1800"/>
              </a:spcBef>
              <a:spcAft>
                <a:spcPts val="600"/>
              </a:spcAft>
              <a:buSzPct val="100000"/>
              <a:buFont typeface="Arial" panose="020B0604020202020204" pitchFamily="34" charset="0"/>
              <a:buChar char="•"/>
            </a:pPr>
            <a:r>
              <a:rPr lang="th-TH" sz="2000" dirty="0"/>
              <a:t>ช่วยเพิ่มประสิทธิภาพของน้ำและเสริมประสิทธิภาพในการดับเพลิง</a:t>
            </a:r>
            <a:endParaRPr lang="en-US" sz="2000" dirty="0"/>
          </a:p>
          <a:p>
            <a:pPr marL="342900" indent="-342900">
              <a:lnSpc>
                <a:spcPct val="90000"/>
              </a:lnSpc>
              <a:spcBef>
                <a:spcPts val="1800"/>
              </a:spcBef>
              <a:spcAft>
                <a:spcPts val="600"/>
              </a:spcAft>
              <a:buSzPct val="100000"/>
              <a:buFont typeface="Arial" panose="020B0604020202020204" pitchFamily="34" charset="0"/>
              <a:buChar char="•"/>
            </a:pPr>
            <a:r>
              <a:rPr lang="th-TH" sz="2000" dirty="0"/>
              <a:t>โดยทั่วไปจะผสมในอัตรา 0.1%–1% ขึ้นอยู่กับภารกิจและอุปกรณ์ที่ใช้</a:t>
            </a:r>
            <a:endParaRPr lang="en-US" sz="2000" dirty="0"/>
          </a:p>
          <a:p>
            <a:pPr marL="342900" indent="-342900">
              <a:lnSpc>
                <a:spcPct val="90000"/>
              </a:lnSpc>
              <a:spcBef>
                <a:spcPts val="1800"/>
              </a:spcBef>
              <a:spcAft>
                <a:spcPts val="600"/>
              </a:spcAft>
              <a:buSzPct val="100000"/>
              <a:buFont typeface="Arial" panose="020B0604020202020204" pitchFamily="34" charset="0"/>
              <a:buChar char="•"/>
            </a:pPr>
            <a:r>
              <a:rPr lang="th-TH" sz="2000" dirty="0"/>
              <a:t>เป็นมิตรกับสิ่งแวดล้อม – ไม่มี </a:t>
            </a:r>
            <a:r>
              <a:rPr lang="en-US" sz="2000" dirty="0"/>
              <a:t>PFOS / PFOA</a:t>
            </a:r>
          </a:p>
        </p:txBody>
      </p:sp>
      <p:sp>
        <p:nvSpPr>
          <p:cNvPr id="10" name="Footer Placeholder 3">
            <a:extLst>
              <a:ext uri="{FF2B5EF4-FFF2-40B4-BE49-F238E27FC236}">
                <a16:creationId xmlns:a16="http://schemas.microsoft.com/office/drawing/2014/main" id="{CB62DAE4-9A20-476D-416E-4CD0CF422F66}"/>
              </a:ext>
            </a:extLst>
          </p:cNvPr>
          <p:cNvSpPr>
            <a:spLocks noGrp="1"/>
          </p:cNvSpPr>
          <p:nvPr>
            <p:ph type="ftr" sz="quarter" idx="11"/>
          </p:nvPr>
        </p:nvSpPr>
        <p:spPr>
          <a:xfrm>
            <a:off x="11640583" y="1346459"/>
            <a:ext cx="280730" cy="5124061"/>
          </a:xfrm>
        </p:spPr>
        <p:txBody>
          <a:bodyPr vert="vert270" lIns="91440" tIns="45720" rIns="91440" bIns="45720" rtlCol="0" anchor="ctr">
            <a:normAutofit/>
          </a:bodyPr>
          <a:lstStyle/>
          <a:p>
            <a:pPr>
              <a:lnSpc>
                <a:spcPct val="90000"/>
              </a:lnSpc>
              <a:spcAft>
                <a:spcPts val="600"/>
              </a:spcAft>
            </a:pPr>
            <a:r>
              <a:rPr lang="en-NZ" sz="700"/>
              <a:t>Fire Rescue and First Response   -   www.fyrbos.co.nz   |   Kiwi Resource Protection   -   www.kiwiresourceprotection.com</a:t>
            </a:r>
            <a:endParaRPr lang="en-US" sz="700"/>
          </a:p>
        </p:txBody>
      </p:sp>
      <p:sp>
        <p:nvSpPr>
          <p:cNvPr id="12" name="Slide Number Placeholder 4">
            <a:extLst>
              <a:ext uri="{FF2B5EF4-FFF2-40B4-BE49-F238E27FC236}">
                <a16:creationId xmlns:a16="http://schemas.microsoft.com/office/drawing/2014/main" id="{F6982FA9-CFC9-9BF7-9C3E-F83EE1A2E0C9}"/>
              </a:ext>
            </a:extLst>
          </p:cNvPr>
          <p:cNvSpPr>
            <a:spLocks noGrp="1"/>
          </p:cNvSpPr>
          <p:nvPr>
            <p:ph type="sldNum" sz="quarter" idx="12"/>
          </p:nvPr>
        </p:nvSpPr>
        <p:spPr>
          <a:xfrm>
            <a:off x="313321" y="6268940"/>
            <a:ext cx="722377" cy="201580"/>
          </a:xfrm>
        </p:spPr>
        <p:txBody>
          <a:bodyPr vert="horz" lIns="91440" tIns="45720" rIns="91440" bIns="45720" rtlCol="0" anchor="ctr">
            <a:normAutofit/>
          </a:bodyPr>
          <a:lstStyle/>
          <a:p>
            <a:pPr>
              <a:lnSpc>
                <a:spcPct val="90000"/>
              </a:lnSpc>
              <a:spcAft>
                <a:spcPts val="600"/>
              </a:spcAft>
            </a:pPr>
            <a:fld id="{E31375A4-56A4-47D6-9801-1991572033F7}" type="slidenum">
              <a:rPr lang="en-US" smtClean="0"/>
              <a:pPr>
                <a:lnSpc>
                  <a:spcPct val="90000"/>
                </a:lnSpc>
                <a:spcAft>
                  <a:spcPts val="600"/>
                </a:spcAft>
              </a:pPr>
              <a:t>4</a:t>
            </a:fld>
            <a:endParaRPr lang="en-US"/>
          </a:p>
        </p:txBody>
      </p:sp>
      <p:pic>
        <p:nvPicPr>
          <p:cNvPr id="6" name="Picture 5">
            <a:extLst>
              <a:ext uri="{FF2B5EF4-FFF2-40B4-BE49-F238E27FC236}">
                <a16:creationId xmlns:a16="http://schemas.microsoft.com/office/drawing/2014/main" id="{E4BCE3E1-BD6D-8800-7807-692971111D4E}"/>
              </a:ext>
            </a:extLst>
          </p:cNvPr>
          <p:cNvPicPr>
            <a:picLocks noChangeAspect="1"/>
          </p:cNvPicPr>
          <p:nvPr/>
        </p:nvPicPr>
        <p:blipFill>
          <a:blip r:embed="rId3"/>
          <a:stretch>
            <a:fillRect/>
          </a:stretch>
        </p:blipFill>
        <p:spPr>
          <a:xfrm>
            <a:off x="7045080" y="1792200"/>
            <a:ext cx="3579377" cy="44346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507" y="0"/>
            <a:ext cx="9363740" cy="1462405"/>
          </a:xfrm>
        </p:spPr>
        <p:txBody>
          <a:bodyPr vert="horz" lIns="91440" tIns="45720" rIns="91440" bIns="45720" rtlCol="0" anchor="b">
            <a:normAutofit/>
          </a:bodyPr>
          <a:lstStyle/>
          <a:p>
            <a:r>
              <a:rPr lang="th-TH" dirty="0"/>
              <a:t>ทำไมจึงใช้โฟมประเภท </a:t>
            </a:r>
            <a:r>
              <a:rPr lang="en-US" dirty="0"/>
              <a:t>A?</a:t>
            </a:r>
          </a:p>
        </p:txBody>
      </p:sp>
      <p:sp>
        <p:nvSpPr>
          <p:cNvPr id="5" name="TextBox 4"/>
          <p:cNvSpPr txBox="1"/>
          <p:nvPr/>
        </p:nvSpPr>
        <p:spPr>
          <a:xfrm>
            <a:off x="674508" y="2275367"/>
            <a:ext cx="9363739" cy="3993573"/>
          </a:xfrm>
          <a:prstGeom prst="rect">
            <a:avLst/>
          </a:prstGeom>
        </p:spPr>
        <p:txBody>
          <a:bodyPr vert="horz" lIns="91440" tIns="45720" rIns="91440" bIns="45720" rtlCol="0">
            <a:normAutofit/>
          </a:bodyPr>
          <a:lstStyle/>
          <a:p>
            <a:pPr marL="457200" indent="-457200">
              <a:buFont typeface="Arial" panose="020B0604020202020204" pitchFamily="34" charset="0"/>
              <a:buChar char="•"/>
            </a:pPr>
            <a:r>
              <a:rPr lang="th-TH" sz="2800" dirty="0"/>
              <a:t>ช่วยให้น้ำซึมลึกเข้าสู่วัสดุเชื้อเพลิงที่กำลังลุกไหม้</a:t>
            </a:r>
            <a:endParaRPr lang="en-US" sz="2800" dirty="0"/>
          </a:p>
          <a:p>
            <a:pPr marL="457200" indent="-457200">
              <a:buFont typeface="Arial" panose="020B0604020202020204" pitchFamily="34" charset="0"/>
              <a:buChar char="•"/>
            </a:pPr>
            <a:endParaRPr lang="th-TH" sz="2800" dirty="0"/>
          </a:p>
          <a:p>
            <a:pPr marL="457200" indent="-457200">
              <a:buFont typeface="Arial" panose="020B0604020202020204" pitchFamily="34" charset="0"/>
              <a:buChar char="•"/>
            </a:pPr>
            <a:r>
              <a:rPr lang="th-TH" sz="2800" dirty="0"/>
              <a:t>เร่งการดับไฟและลดปริมาณการใช้น้ำ</a:t>
            </a:r>
            <a:endParaRPr lang="en-US" sz="2800" dirty="0"/>
          </a:p>
          <a:p>
            <a:pPr marL="457200" indent="-457200">
              <a:buFont typeface="Arial" panose="020B0604020202020204" pitchFamily="34" charset="0"/>
              <a:buChar char="•"/>
            </a:pPr>
            <a:endParaRPr lang="th-TH" sz="2800" dirty="0"/>
          </a:p>
          <a:p>
            <a:pPr marL="457200" indent="-457200">
              <a:buFont typeface="Arial" panose="020B0604020202020204" pitchFamily="34" charset="0"/>
              <a:buChar char="•"/>
            </a:pPr>
            <a:r>
              <a:rPr lang="th-TH" sz="2800" dirty="0"/>
              <a:t>ช่วยป้องกันการลุกไหม้ซ้ำโดยการทำความเย็นและซึมลึกลงไป</a:t>
            </a:r>
            <a:endParaRPr lang="en-US" sz="2800" dirty="0"/>
          </a:p>
          <a:p>
            <a:pPr marL="457200" indent="-457200">
              <a:buFont typeface="Arial" panose="020B0604020202020204" pitchFamily="34" charset="0"/>
              <a:buChar char="•"/>
            </a:pPr>
            <a:endParaRPr lang="th-TH" sz="2800" dirty="0"/>
          </a:p>
          <a:p>
            <a:pPr marL="457200" indent="-457200">
              <a:buFont typeface="Arial" panose="020B0604020202020204" pitchFamily="34" charset="0"/>
              <a:buChar char="•"/>
            </a:pPr>
            <a:r>
              <a:rPr lang="th-TH" sz="2800" dirty="0"/>
              <a:t>ปลอดภัยต่อสิ่งแวดล้อมมากกว่าทางเลือกหลายชนิด</a:t>
            </a:r>
            <a:endParaRPr lang="en-US" sz="2800" dirty="0"/>
          </a:p>
          <a:p>
            <a:pPr marL="457200" indent="-457200">
              <a:buFont typeface="Arial" panose="020B0604020202020204" pitchFamily="34" charset="0"/>
              <a:buChar char="•"/>
            </a:pPr>
            <a:endParaRPr lang="th-TH" sz="2800" dirty="0"/>
          </a:p>
          <a:p>
            <a:pPr marL="457200" indent="-457200">
              <a:buFont typeface="Arial" panose="020B0604020202020204" pitchFamily="34" charset="0"/>
              <a:buChar char="•"/>
            </a:pPr>
            <a:r>
              <a:rPr lang="th-TH" sz="2800" dirty="0"/>
              <a:t>ลดความเหนื่อยล้าของเจ้าหน้าที่ดับเพลิง เพิ่มประสิทธิภาพและความปลอดภัย</a:t>
            </a:r>
          </a:p>
          <a:p>
            <a:pPr>
              <a:lnSpc>
                <a:spcPct val="90000"/>
              </a:lnSpc>
              <a:spcAft>
                <a:spcPts val="600"/>
              </a:spcAft>
              <a:buSzPct val="100000"/>
            </a:pPr>
            <a:endParaRPr lang="en-US" sz="2600" kern="1200" dirty="0">
              <a:latin typeface="+mn-lt"/>
              <a:ea typeface="+mn-ea"/>
              <a:cs typeface="+mn-cs"/>
            </a:endParaRPr>
          </a:p>
        </p:txBody>
      </p:sp>
      <p:sp>
        <p:nvSpPr>
          <p:cNvPr id="10" name="Footer Placeholder 3">
            <a:extLst>
              <a:ext uri="{FF2B5EF4-FFF2-40B4-BE49-F238E27FC236}">
                <a16:creationId xmlns:a16="http://schemas.microsoft.com/office/drawing/2014/main" id="{CAF6957B-0303-7C27-8DDA-6F278BAE347E}"/>
              </a:ext>
            </a:extLst>
          </p:cNvPr>
          <p:cNvSpPr>
            <a:spLocks noGrp="1"/>
          </p:cNvSpPr>
          <p:nvPr>
            <p:ph type="ftr" sz="quarter" idx="11"/>
          </p:nvPr>
        </p:nvSpPr>
        <p:spPr>
          <a:xfrm>
            <a:off x="11640583" y="1346459"/>
            <a:ext cx="280730" cy="5124061"/>
          </a:xfrm>
        </p:spPr>
        <p:txBody>
          <a:bodyPr/>
          <a:lstStyle/>
          <a:p>
            <a:pPr>
              <a:spcAft>
                <a:spcPts val="600"/>
              </a:spcAft>
            </a:pPr>
            <a:r>
              <a:rPr lang="en-NZ"/>
              <a:t>Fire Rescue and First Response   -   www.fyrbos.co.nz   |   Kiwi Resource Protection   -   www.kiwiresourceprotection.com</a:t>
            </a:r>
            <a:endParaRPr lang="en-US"/>
          </a:p>
        </p:txBody>
      </p:sp>
      <p:sp>
        <p:nvSpPr>
          <p:cNvPr id="12" name="Slide Number Placeholder 4">
            <a:extLst>
              <a:ext uri="{FF2B5EF4-FFF2-40B4-BE49-F238E27FC236}">
                <a16:creationId xmlns:a16="http://schemas.microsoft.com/office/drawing/2014/main" id="{D365DA74-2B21-70F1-D1E2-9BA23E9A442D}"/>
              </a:ext>
            </a:extLst>
          </p:cNvPr>
          <p:cNvSpPr>
            <a:spLocks noGrp="1"/>
          </p:cNvSpPr>
          <p:nvPr>
            <p:ph type="sldNum" sz="quarter" idx="12"/>
          </p:nvPr>
        </p:nvSpPr>
        <p:spPr>
          <a:xfrm>
            <a:off x="313321" y="6268940"/>
            <a:ext cx="722377" cy="201580"/>
          </a:xfrm>
        </p:spPr>
        <p:txBody>
          <a:bodyPr/>
          <a:lstStyle/>
          <a:p>
            <a:pPr>
              <a:spcAft>
                <a:spcPts val="600"/>
              </a:spcAft>
            </a:pPr>
            <a:fld id="{E31375A4-56A4-47D6-9801-1991572033F7}" type="slidenum">
              <a:rPr lang="en-US" smtClean="0"/>
              <a:pPr>
                <a:spcAft>
                  <a:spcPts val="600"/>
                </a:spcAft>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1C11949-7BAC-551D-7D70-E5F4B4A52082}"/>
              </a:ext>
            </a:extLst>
          </p:cNvPr>
          <p:cNvSpPr>
            <a:spLocks noGrp="1"/>
          </p:cNvSpPr>
          <p:nvPr>
            <p:ph type="ftr" sz="quarter" idx="11"/>
          </p:nvPr>
        </p:nvSpPr>
        <p:spPr/>
        <p:txBody>
          <a:bodyPr/>
          <a:lstStyle/>
          <a:p>
            <a:r>
              <a:rPr lang="en-NZ"/>
              <a:t>Fire Rescue and First Response   -   www.fyrbos.co.nz   |   Kiwi Resource Protection   -   www.kiwiresourceprotection.com</a:t>
            </a:r>
            <a:endParaRPr lang="en-US" dirty="0"/>
          </a:p>
        </p:txBody>
      </p:sp>
      <p:sp>
        <p:nvSpPr>
          <p:cNvPr id="5" name="Slide Number Placeholder 4">
            <a:extLst>
              <a:ext uri="{FF2B5EF4-FFF2-40B4-BE49-F238E27FC236}">
                <a16:creationId xmlns:a16="http://schemas.microsoft.com/office/drawing/2014/main" id="{78A386D2-0FA6-54B7-3C30-EABDCA52E353}"/>
              </a:ext>
            </a:extLst>
          </p:cNvPr>
          <p:cNvSpPr>
            <a:spLocks noGrp="1"/>
          </p:cNvSpPr>
          <p:nvPr>
            <p:ph type="sldNum" sz="quarter" idx="12"/>
          </p:nvPr>
        </p:nvSpPr>
        <p:spPr/>
        <p:txBody>
          <a:bodyPr/>
          <a:lstStyle/>
          <a:p>
            <a:fld id="{E31375A4-56A4-47D6-9801-1991572033F7}" type="slidenum">
              <a:rPr lang="en-US" smtClean="0"/>
              <a:pPr/>
              <a:t>6</a:t>
            </a:fld>
            <a:endParaRPr lang="en-US" dirty="0"/>
          </a:p>
        </p:txBody>
      </p:sp>
      <p:sp>
        <p:nvSpPr>
          <p:cNvPr id="6" name="Title 1">
            <a:extLst>
              <a:ext uri="{FF2B5EF4-FFF2-40B4-BE49-F238E27FC236}">
                <a16:creationId xmlns:a16="http://schemas.microsoft.com/office/drawing/2014/main" id="{6B12A0BA-6610-621F-59BD-6889F35C134B}"/>
              </a:ext>
            </a:extLst>
          </p:cNvPr>
          <p:cNvSpPr txBox="1">
            <a:spLocks/>
          </p:cNvSpPr>
          <p:nvPr/>
        </p:nvSpPr>
        <p:spPr>
          <a:xfrm>
            <a:off x="609599" y="-789207"/>
            <a:ext cx="9575409" cy="201168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6600" kern="1200" cap="none" baseline="0">
                <a:solidFill>
                  <a:schemeClr val="accent3"/>
                </a:solidFill>
                <a:effectLst>
                  <a:outerShdw blurRad="50800" dist="50800" dir="5400000" algn="ctr" rotWithShape="0">
                    <a:schemeClr val="tx2"/>
                  </a:outerShdw>
                </a:effectLst>
                <a:latin typeface="+mj-lt"/>
                <a:ea typeface="+mj-ea"/>
                <a:cs typeface="+mj-cs"/>
              </a:defRPr>
            </a:lvl1pPr>
          </a:lstStyle>
          <a:p>
            <a:r>
              <a:rPr lang="en-US" dirty="0"/>
              <a:t>Class-A is Effective On...</a:t>
            </a:r>
          </a:p>
        </p:txBody>
      </p:sp>
      <p:pic>
        <p:nvPicPr>
          <p:cNvPr id="18" name="Picture 17" descr="A house on fire at night&#10;&#10;AI-generated content may be incorrect.">
            <a:extLst>
              <a:ext uri="{FF2B5EF4-FFF2-40B4-BE49-F238E27FC236}">
                <a16:creationId xmlns:a16="http://schemas.microsoft.com/office/drawing/2014/main" id="{BA5DF803-EF9B-1E21-75DA-34ECC32C6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415014"/>
            <a:ext cx="3164092" cy="2145975"/>
          </a:xfrm>
          <a:prstGeom prst="rect">
            <a:avLst/>
          </a:prstGeom>
        </p:spPr>
      </p:pic>
      <p:pic>
        <p:nvPicPr>
          <p:cNvPr id="20" name="Picture 19" descr="A car on fire with a ladder&#10;&#10;AI-generated content may be incorrect.">
            <a:extLst>
              <a:ext uri="{FF2B5EF4-FFF2-40B4-BE49-F238E27FC236}">
                <a16:creationId xmlns:a16="http://schemas.microsoft.com/office/drawing/2014/main" id="{5ADD9DEA-A401-BE5A-D558-F0E7C5E70D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047" y="1472717"/>
            <a:ext cx="3178525" cy="2119016"/>
          </a:xfrm>
          <a:prstGeom prst="rect">
            <a:avLst/>
          </a:prstGeom>
        </p:spPr>
      </p:pic>
      <p:pic>
        <p:nvPicPr>
          <p:cNvPr id="22" name="Picture 21" descr="A fire in the forest at night&#10;&#10;AI-generated content may be incorrect.">
            <a:extLst>
              <a:ext uri="{FF2B5EF4-FFF2-40B4-BE49-F238E27FC236}">
                <a16:creationId xmlns:a16="http://schemas.microsoft.com/office/drawing/2014/main" id="{CACE3CFB-D993-A39F-955B-759760B940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8927" y="1415014"/>
            <a:ext cx="3214946" cy="2145976"/>
          </a:xfrm>
          <a:prstGeom prst="rect">
            <a:avLst/>
          </a:prstGeom>
        </p:spPr>
      </p:pic>
      <p:pic>
        <p:nvPicPr>
          <p:cNvPr id="24" name="Picture 23" descr="A pile of garbage burning&#10;&#10;AI-generated content may be incorrect.">
            <a:extLst>
              <a:ext uri="{FF2B5EF4-FFF2-40B4-BE49-F238E27FC236}">
                <a16:creationId xmlns:a16="http://schemas.microsoft.com/office/drawing/2014/main" id="{3C890A0C-2DA6-37AC-92A2-8395C77F92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2048" y="3841977"/>
            <a:ext cx="3178524" cy="2196592"/>
          </a:xfrm>
          <a:prstGeom prst="rect">
            <a:avLst/>
          </a:prstGeom>
        </p:spPr>
      </p:pic>
      <p:pic>
        <p:nvPicPr>
          <p:cNvPr id="26" name="Picture 25" descr="A person standing next to a pile of tires&#10;&#10;AI-generated content may be incorrect.">
            <a:extLst>
              <a:ext uri="{FF2B5EF4-FFF2-40B4-BE49-F238E27FC236}">
                <a16:creationId xmlns:a16="http://schemas.microsoft.com/office/drawing/2014/main" id="{FDB4A73E-89E7-1E17-14C5-176793AD83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3841977"/>
            <a:ext cx="3164092" cy="2196592"/>
          </a:xfrm>
          <a:prstGeom prst="rect">
            <a:avLst/>
          </a:prstGeom>
        </p:spPr>
      </p:pic>
      <p:pic>
        <p:nvPicPr>
          <p:cNvPr id="28" name="Picture 27" descr="A firefighter spraying a fire&#10;&#10;AI-generated content may be incorrect.">
            <a:extLst>
              <a:ext uri="{FF2B5EF4-FFF2-40B4-BE49-F238E27FC236}">
                <a16:creationId xmlns:a16="http://schemas.microsoft.com/office/drawing/2014/main" id="{0A2A2BCA-B438-3995-9CEC-1DBF539B4A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8926" y="3715263"/>
            <a:ext cx="3164091" cy="2368548"/>
          </a:xfrm>
          <a:prstGeom prst="rect">
            <a:avLst/>
          </a:prstGeom>
        </p:spPr>
      </p:pic>
    </p:spTree>
    <p:extLst>
      <p:ext uri="{BB962C8B-B14F-4D97-AF65-F5344CB8AC3E}">
        <p14:creationId xmlns:p14="http://schemas.microsoft.com/office/powerpoint/2010/main" val="219262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88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0687" y="-618360"/>
            <a:ext cx="11568008" cy="2011680"/>
          </a:xfrm>
        </p:spPr>
        <p:txBody>
          <a:bodyPr vert="horz" lIns="91440" tIns="45720" rIns="91440" bIns="45720" rtlCol="0" anchor="b">
            <a:normAutofit/>
          </a:bodyPr>
          <a:lstStyle/>
          <a:p>
            <a:r>
              <a:rPr lang="th-TH" dirty="0"/>
              <a:t>วิธีการใช้งานทั่วไป</a:t>
            </a:r>
            <a:endParaRPr lang="en-US" kern="1200" cap="none" baseline="0" dirty="0">
              <a:effectLst>
                <a:outerShdw blurRad="50800" dist="50800" dir="5400000" algn="ctr" rotWithShape="0">
                  <a:schemeClr val="tx2"/>
                </a:outerShdw>
              </a:effectLst>
              <a:latin typeface="+mj-lt"/>
              <a:ea typeface="+mj-ea"/>
              <a:cs typeface="+mj-cs"/>
            </a:endParaRPr>
          </a:p>
        </p:txBody>
      </p:sp>
      <p:sp>
        <p:nvSpPr>
          <p:cNvPr id="5" name="TextBox 4"/>
          <p:cNvSpPr txBox="1"/>
          <p:nvPr/>
        </p:nvSpPr>
        <p:spPr>
          <a:xfrm>
            <a:off x="4810695" y="2002647"/>
            <a:ext cx="6829888" cy="4266293"/>
          </a:xfrm>
          <a:prstGeom prst="rect">
            <a:avLst/>
          </a:prstGeom>
        </p:spPr>
        <p:txBody>
          <a:bodyPr vert="horz" lIns="91440" tIns="45720" rIns="91440" bIns="45720" rtlCol="0">
            <a:normAutofit/>
          </a:bodyPr>
          <a:lstStyle/>
          <a:p>
            <a:pPr marL="342900" indent="-342900">
              <a:lnSpc>
                <a:spcPct val="90000"/>
              </a:lnSpc>
              <a:spcAft>
                <a:spcPts val="600"/>
              </a:spcAft>
              <a:buSzPct val="100000"/>
              <a:buFont typeface="Arial" panose="020B0604020202020204" pitchFamily="34" charset="0"/>
              <a:buChar char="•"/>
            </a:pPr>
            <a:r>
              <a:rPr lang="en-US" sz="2400" kern="1200" dirty="0">
                <a:latin typeface="+mn-lt"/>
                <a:ea typeface="+mn-ea"/>
                <a:cs typeface="+mn-cs"/>
              </a:rPr>
              <a:t>Direct attack </a:t>
            </a:r>
          </a:p>
          <a:p>
            <a:pPr marL="342900" indent="-342900">
              <a:lnSpc>
                <a:spcPct val="90000"/>
              </a:lnSpc>
              <a:spcAft>
                <a:spcPts val="600"/>
              </a:spcAft>
              <a:buSzPct val="100000"/>
              <a:buFont typeface="Arial" panose="020B0604020202020204" pitchFamily="34" charset="0"/>
              <a:buChar char="•"/>
            </a:pPr>
            <a:endParaRPr lang="en-US" sz="2400" dirty="0"/>
          </a:p>
          <a:p>
            <a:pPr marL="342900" indent="-342900">
              <a:lnSpc>
                <a:spcPct val="90000"/>
              </a:lnSpc>
              <a:spcAft>
                <a:spcPts val="600"/>
              </a:spcAft>
              <a:buSzPct val="100000"/>
              <a:buFont typeface="Arial" panose="020B0604020202020204" pitchFamily="34" charset="0"/>
              <a:buChar char="•"/>
            </a:pPr>
            <a:r>
              <a:rPr lang="en-US" sz="2400" dirty="0"/>
              <a:t>I</a:t>
            </a:r>
            <a:r>
              <a:rPr lang="en-US" sz="2400" kern="1200" dirty="0">
                <a:latin typeface="+mn-lt"/>
                <a:ea typeface="+mn-ea"/>
                <a:cs typeface="+mn-cs"/>
              </a:rPr>
              <a:t>ndirect attack</a:t>
            </a:r>
          </a:p>
          <a:p>
            <a:pPr marL="342900" indent="-342900">
              <a:lnSpc>
                <a:spcPct val="90000"/>
              </a:lnSpc>
              <a:spcAft>
                <a:spcPts val="600"/>
              </a:spcAft>
              <a:buSzPct val="100000"/>
              <a:buFont typeface="Arial" panose="020B0604020202020204" pitchFamily="34" charset="0"/>
              <a:buChar char="•"/>
            </a:pPr>
            <a:endParaRPr lang="en-US" sz="2400" kern="1200" dirty="0">
              <a:latin typeface="+mn-lt"/>
              <a:ea typeface="+mn-ea"/>
              <a:cs typeface="+mn-cs"/>
            </a:endParaRPr>
          </a:p>
          <a:p>
            <a:pPr marL="342900" indent="-342900">
              <a:lnSpc>
                <a:spcPct val="90000"/>
              </a:lnSpc>
              <a:spcAft>
                <a:spcPts val="600"/>
              </a:spcAft>
              <a:buSzPct val="100000"/>
              <a:buFont typeface="Arial" panose="020B0604020202020204" pitchFamily="34" charset="0"/>
              <a:buChar char="•"/>
            </a:pPr>
            <a:r>
              <a:rPr lang="en-US" sz="2400" kern="1200" dirty="0">
                <a:latin typeface="+mn-lt"/>
                <a:ea typeface="+mn-ea"/>
                <a:cs typeface="+mn-cs"/>
              </a:rPr>
              <a:t>Mop-up</a:t>
            </a:r>
          </a:p>
          <a:p>
            <a:pPr marL="342900" indent="-342900">
              <a:lnSpc>
                <a:spcPct val="90000"/>
              </a:lnSpc>
              <a:spcAft>
                <a:spcPts val="600"/>
              </a:spcAft>
              <a:buSzPct val="100000"/>
              <a:buFont typeface="Arial" panose="020B0604020202020204" pitchFamily="34" charset="0"/>
              <a:buChar char="•"/>
            </a:pPr>
            <a:endParaRPr lang="en-US" sz="2400" kern="1200" dirty="0">
              <a:latin typeface="+mn-lt"/>
              <a:ea typeface="+mn-ea"/>
              <a:cs typeface="+mn-cs"/>
            </a:endParaRPr>
          </a:p>
          <a:p>
            <a:pPr marL="342900" indent="-342900">
              <a:lnSpc>
                <a:spcPct val="90000"/>
              </a:lnSpc>
              <a:spcAft>
                <a:spcPts val="600"/>
              </a:spcAft>
              <a:buSzPct val="100000"/>
              <a:buFont typeface="Arial" panose="020B0604020202020204" pitchFamily="34" charset="0"/>
              <a:buChar char="•"/>
            </a:pPr>
            <a:r>
              <a:rPr lang="en-US" sz="2400" kern="1200" dirty="0">
                <a:latin typeface="+mn-lt"/>
                <a:ea typeface="+mn-ea"/>
                <a:cs typeface="+mn-cs"/>
              </a:rPr>
              <a:t>Exposure protection</a:t>
            </a:r>
          </a:p>
          <a:p>
            <a:pPr>
              <a:lnSpc>
                <a:spcPct val="90000"/>
              </a:lnSpc>
              <a:spcAft>
                <a:spcPts val="600"/>
              </a:spcAft>
              <a:buSzPct val="100000"/>
            </a:pPr>
            <a:endParaRPr lang="en-US" sz="2400" dirty="0"/>
          </a:p>
          <a:p>
            <a:pPr>
              <a:lnSpc>
                <a:spcPct val="90000"/>
              </a:lnSpc>
              <a:spcAft>
                <a:spcPts val="600"/>
              </a:spcAft>
              <a:buSzPct val="100000"/>
            </a:pPr>
            <a:r>
              <a:rPr lang="en-US" sz="1900" i="1" dirty="0"/>
              <a:t>* </a:t>
            </a:r>
            <a:r>
              <a:rPr lang="th-TH" sz="2200" dirty="0"/>
              <a:t>การผสมสารเติมแต่งแบบอินไลน์ (</a:t>
            </a:r>
            <a:r>
              <a:rPr lang="en-US" sz="2200" dirty="0"/>
              <a:t>Inline Induction),</a:t>
            </a:r>
            <a:br>
              <a:rPr lang="en-US" sz="2200" dirty="0"/>
            </a:br>
            <a:r>
              <a:rPr lang="th-TH" sz="2200" dirty="0"/>
              <a:t>การผสมสารเติมแต่งรอบปั๊ม (</a:t>
            </a:r>
            <a:r>
              <a:rPr lang="en-US" sz="2200" dirty="0"/>
              <a:t>Round the Pump Induction),</a:t>
            </a:r>
            <a:br>
              <a:rPr lang="en-US" sz="2200" dirty="0"/>
            </a:br>
            <a:r>
              <a:rPr lang="th-TH" sz="2200" dirty="0"/>
              <a:t>ระบบโฟมอัดอากาศ (</a:t>
            </a:r>
            <a:r>
              <a:rPr lang="en-US" sz="2200" dirty="0"/>
              <a:t>Compressed Air Foam System - CAFS</a:t>
            </a:r>
            <a:r>
              <a:rPr lang="en-US" sz="1900" dirty="0"/>
              <a:t>)</a:t>
            </a:r>
            <a:endParaRPr lang="en-US" sz="2400" dirty="0"/>
          </a:p>
        </p:txBody>
      </p:sp>
      <p:sp>
        <p:nvSpPr>
          <p:cNvPr id="10" name="Footer Placeholder 3">
            <a:extLst>
              <a:ext uri="{FF2B5EF4-FFF2-40B4-BE49-F238E27FC236}">
                <a16:creationId xmlns:a16="http://schemas.microsoft.com/office/drawing/2014/main" id="{3FB81246-23CD-1B40-BF9F-BC04F87FBFE0}"/>
              </a:ext>
            </a:extLst>
          </p:cNvPr>
          <p:cNvSpPr>
            <a:spLocks noGrp="1"/>
          </p:cNvSpPr>
          <p:nvPr>
            <p:ph type="ftr" sz="quarter" idx="11"/>
          </p:nvPr>
        </p:nvSpPr>
        <p:spPr>
          <a:xfrm>
            <a:off x="11640583" y="1346459"/>
            <a:ext cx="280730" cy="5124061"/>
          </a:xfrm>
        </p:spPr>
        <p:txBody>
          <a:bodyPr/>
          <a:lstStyle/>
          <a:p>
            <a:pPr>
              <a:spcAft>
                <a:spcPts val="600"/>
              </a:spcAft>
            </a:pPr>
            <a:r>
              <a:rPr lang="en-NZ"/>
              <a:t>Fire Rescue and First Response   -   www.fyrbos.co.nz   |   Kiwi Resource Protection   -   www.kiwiresourceprotection.com</a:t>
            </a:r>
            <a:endParaRPr lang="en-US"/>
          </a:p>
        </p:txBody>
      </p:sp>
      <p:sp>
        <p:nvSpPr>
          <p:cNvPr id="12" name="Slide Number Placeholder 4">
            <a:extLst>
              <a:ext uri="{FF2B5EF4-FFF2-40B4-BE49-F238E27FC236}">
                <a16:creationId xmlns:a16="http://schemas.microsoft.com/office/drawing/2014/main" id="{7C0FEDFD-9BC1-1C8C-E37C-22625D60C248}"/>
              </a:ext>
            </a:extLst>
          </p:cNvPr>
          <p:cNvSpPr>
            <a:spLocks noGrp="1"/>
          </p:cNvSpPr>
          <p:nvPr>
            <p:ph type="sldNum" sz="quarter" idx="12"/>
          </p:nvPr>
        </p:nvSpPr>
        <p:spPr>
          <a:xfrm>
            <a:off x="313321" y="6268940"/>
            <a:ext cx="722377" cy="201580"/>
          </a:xfrm>
        </p:spPr>
        <p:txBody>
          <a:bodyPr/>
          <a:lstStyle/>
          <a:p>
            <a:pPr>
              <a:spcAft>
                <a:spcPts val="600"/>
              </a:spcAft>
            </a:pPr>
            <a:fld id="{E31375A4-56A4-47D6-9801-1991572033F7}" type="slidenum">
              <a:rPr lang="en-US" smtClean="0"/>
              <a:pPr>
                <a:spcAft>
                  <a:spcPts val="600"/>
                </a:spcAft>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2FDE-02A2-4A6F-B1B3-38DD1853FFBD}"/>
              </a:ext>
            </a:extLst>
          </p:cNvPr>
          <p:cNvSpPr>
            <a:spLocks noGrp="1"/>
          </p:cNvSpPr>
          <p:nvPr>
            <p:ph type="title"/>
          </p:nvPr>
        </p:nvSpPr>
        <p:spPr>
          <a:xfrm>
            <a:off x="609600" y="129604"/>
            <a:ext cx="8686800" cy="1216855"/>
          </a:xfrm>
        </p:spPr>
        <p:txBody>
          <a:bodyPr/>
          <a:lstStyle/>
          <a:p>
            <a:r>
              <a:rPr lang="en-US"/>
              <a:t>Application Equipment</a:t>
            </a:r>
            <a:endParaRPr lang="en-US" dirty="0"/>
          </a:p>
        </p:txBody>
      </p:sp>
      <p:sp>
        <p:nvSpPr>
          <p:cNvPr id="4" name="Footer Placeholder 3">
            <a:extLst>
              <a:ext uri="{FF2B5EF4-FFF2-40B4-BE49-F238E27FC236}">
                <a16:creationId xmlns:a16="http://schemas.microsoft.com/office/drawing/2014/main" id="{24B51721-333F-5812-8B8D-0E9522880979}"/>
              </a:ext>
            </a:extLst>
          </p:cNvPr>
          <p:cNvSpPr>
            <a:spLocks noGrp="1"/>
          </p:cNvSpPr>
          <p:nvPr>
            <p:ph type="ftr" sz="quarter" idx="11"/>
          </p:nvPr>
        </p:nvSpPr>
        <p:spPr/>
        <p:txBody>
          <a:bodyPr/>
          <a:lstStyle/>
          <a:p>
            <a:r>
              <a:rPr lang="en-NZ"/>
              <a:t>Fire Rescue and First Response   -   www.fyrbos.co.nz   |   Kiwi Resource Protection   -   www.kiwiresourceprotection.com</a:t>
            </a:r>
            <a:endParaRPr lang="en-US" dirty="0"/>
          </a:p>
        </p:txBody>
      </p:sp>
      <p:sp>
        <p:nvSpPr>
          <p:cNvPr id="5" name="Slide Number Placeholder 4">
            <a:extLst>
              <a:ext uri="{FF2B5EF4-FFF2-40B4-BE49-F238E27FC236}">
                <a16:creationId xmlns:a16="http://schemas.microsoft.com/office/drawing/2014/main" id="{8D9F8FBE-4F36-2D5D-10D3-B0EBDB2A8575}"/>
              </a:ext>
            </a:extLst>
          </p:cNvPr>
          <p:cNvSpPr>
            <a:spLocks noGrp="1"/>
          </p:cNvSpPr>
          <p:nvPr>
            <p:ph type="sldNum" sz="quarter" idx="12"/>
          </p:nvPr>
        </p:nvSpPr>
        <p:spPr/>
        <p:txBody>
          <a:bodyPr/>
          <a:lstStyle/>
          <a:p>
            <a:fld id="{E31375A4-56A4-47D6-9801-1991572033F7}" type="slidenum">
              <a:rPr lang="en-US" smtClean="0"/>
              <a:pPr/>
              <a:t>8</a:t>
            </a:fld>
            <a:endParaRPr lang="en-US" dirty="0"/>
          </a:p>
        </p:txBody>
      </p:sp>
      <p:pic>
        <p:nvPicPr>
          <p:cNvPr id="8" name="Picture 7">
            <a:extLst>
              <a:ext uri="{FF2B5EF4-FFF2-40B4-BE49-F238E27FC236}">
                <a16:creationId xmlns:a16="http://schemas.microsoft.com/office/drawing/2014/main" id="{9FBC9E12-2560-892F-9932-81A1CA4692EE}"/>
              </a:ext>
            </a:extLst>
          </p:cNvPr>
          <p:cNvPicPr>
            <a:picLocks noChangeAspect="1"/>
          </p:cNvPicPr>
          <p:nvPr/>
        </p:nvPicPr>
        <p:blipFill>
          <a:blip r:embed="rId3"/>
          <a:stretch>
            <a:fillRect/>
          </a:stretch>
        </p:blipFill>
        <p:spPr>
          <a:xfrm>
            <a:off x="4314841" y="1787635"/>
            <a:ext cx="2944836" cy="2274981"/>
          </a:xfrm>
          <a:prstGeom prst="rect">
            <a:avLst/>
          </a:prstGeom>
        </p:spPr>
      </p:pic>
      <p:pic>
        <p:nvPicPr>
          <p:cNvPr id="10" name="Picture 9" descr="A red and black machine&#10;&#10;AI-generated content may be incorrect.">
            <a:extLst>
              <a:ext uri="{FF2B5EF4-FFF2-40B4-BE49-F238E27FC236}">
                <a16:creationId xmlns:a16="http://schemas.microsoft.com/office/drawing/2014/main" id="{92321891-E559-4E12-A6FD-4EC240B3FD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9935" y="1787637"/>
            <a:ext cx="4062464" cy="2274980"/>
          </a:xfrm>
          <a:prstGeom prst="rect">
            <a:avLst/>
          </a:prstGeom>
        </p:spPr>
      </p:pic>
      <p:pic>
        <p:nvPicPr>
          <p:cNvPr id="12" name="Picture 11" descr="A close-up of a gas pump&#10;&#10;AI-generated content may be incorrect.">
            <a:extLst>
              <a:ext uri="{FF2B5EF4-FFF2-40B4-BE49-F238E27FC236}">
                <a16:creationId xmlns:a16="http://schemas.microsoft.com/office/drawing/2014/main" id="{EB03CD41-AD27-B120-5D4D-CFE56F6FCF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111" y="1787636"/>
            <a:ext cx="3412472" cy="2274981"/>
          </a:xfrm>
          <a:prstGeom prst="rect">
            <a:avLst/>
          </a:prstGeom>
        </p:spPr>
      </p:pic>
      <p:pic>
        <p:nvPicPr>
          <p:cNvPr id="14" name="Picture 13" descr="A grey and black gas cylinder&#10;&#10;AI-generated content may be incorrect.">
            <a:extLst>
              <a:ext uri="{FF2B5EF4-FFF2-40B4-BE49-F238E27FC236}">
                <a16:creationId xmlns:a16="http://schemas.microsoft.com/office/drawing/2014/main" id="{92E281B6-0A12-552F-A98C-B197571782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0602" y="4202534"/>
            <a:ext cx="2655466" cy="2655466"/>
          </a:xfrm>
          <a:prstGeom prst="rect">
            <a:avLst/>
          </a:prstGeom>
        </p:spPr>
      </p:pic>
      <p:pic>
        <p:nvPicPr>
          <p:cNvPr id="16" name="Picture 15" descr="A close-up of a bubble object&#10;&#10;AI-generated content may be incorrect.">
            <a:extLst>
              <a:ext uri="{FF2B5EF4-FFF2-40B4-BE49-F238E27FC236}">
                <a16:creationId xmlns:a16="http://schemas.microsoft.com/office/drawing/2014/main" id="{92D83E7B-E43C-6389-1E95-A1519EDB0C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1506" y="4103301"/>
            <a:ext cx="3205468" cy="2754699"/>
          </a:xfrm>
          <a:prstGeom prst="rect">
            <a:avLst/>
          </a:prstGeom>
        </p:spPr>
      </p:pic>
    </p:spTree>
    <p:extLst>
      <p:ext uri="{BB962C8B-B14F-4D97-AF65-F5344CB8AC3E}">
        <p14:creationId xmlns:p14="http://schemas.microsoft.com/office/powerpoint/2010/main" val="2094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DC8E2F-7C5A-CB0B-0BF1-F8223887F45D}"/>
              </a:ext>
            </a:extLst>
          </p:cNvPr>
          <p:cNvSpPr>
            <a:spLocks noGrp="1"/>
          </p:cNvSpPr>
          <p:nvPr>
            <p:ph type="ftr" sz="quarter" idx="11"/>
          </p:nvPr>
        </p:nvSpPr>
        <p:spPr/>
        <p:txBody>
          <a:bodyPr/>
          <a:lstStyle/>
          <a:p>
            <a:r>
              <a:rPr lang="en-NZ"/>
              <a:t>Fire Rescue and First Response   -   www.fyrbos.co.nz   |   Kiwi Resource Protection   -   www.kiwiresourceprotection.com</a:t>
            </a:r>
            <a:endParaRPr lang="en-US" dirty="0"/>
          </a:p>
        </p:txBody>
      </p:sp>
      <p:sp>
        <p:nvSpPr>
          <p:cNvPr id="5" name="Slide Number Placeholder 4">
            <a:extLst>
              <a:ext uri="{FF2B5EF4-FFF2-40B4-BE49-F238E27FC236}">
                <a16:creationId xmlns:a16="http://schemas.microsoft.com/office/drawing/2014/main" id="{8FC0F2E4-6D18-B97F-68FB-B20EA136E973}"/>
              </a:ext>
            </a:extLst>
          </p:cNvPr>
          <p:cNvSpPr>
            <a:spLocks noGrp="1"/>
          </p:cNvSpPr>
          <p:nvPr>
            <p:ph type="sldNum" sz="quarter" idx="12"/>
          </p:nvPr>
        </p:nvSpPr>
        <p:spPr/>
        <p:txBody>
          <a:bodyPr/>
          <a:lstStyle/>
          <a:p>
            <a:fld id="{E31375A4-56A4-47D6-9801-1991572033F7}" type="slidenum">
              <a:rPr lang="en-US" smtClean="0"/>
              <a:pPr/>
              <a:t>9</a:t>
            </a:fld>
            <a:endParaRPr lang="en-US" dirty="0"/>
          </a:p>
        </p:txBody>
      </p:sp>
      <p:pic>
        <p:nvPicPr>
          <p:cNvPr id="18" name="Picture 17" descr="A helicopter flying over a forest&#10;&#10;AI-generated content may be incorrect.">
            <a:extLst>
              <a:ext uri="{FF2B5EF4-FFF2-40B4-BE49-F238E27FC236}">
                <a16:creationId xmlns:a16="http://schemas.microsoft.com/office/drawing/2014/main" id="{53258946-5812-825E-5885-66220020E7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67769"/>
          </a:xfrm>
          <a:prstGeom prst="rect">
            <a:avLst/>
          </a:prstGeom>
        </p:spPr>
      </p:pic>
    </p:spTree>
    <p:extLst>
      <p:ext uri="{BB962C8B-B14F-4D97-AF65-F5344CB8AC3E}">
        <p14:creationId xmlns:p14="http://schemas.microsoft.com/office/powerpoint/2010/main" val="42001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ireframe Building 16x9">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Segoe">
      <a:majorFont>
        <a:latin typeface="Segoe UI Semi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FR Presentation.potm" id="{80271E31-068F-44FE-9ED1-E98FB57227EF}" vid="{CA29850C-AF51-4B3B-814D-5A7E497F0198}"/>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CFE466BF21274199CB512EA7E7EE93" ma:contentTypeVersion="16" ma:contentTypeDescription="Create a new document." ma:contentTypeScope="" ma:versionID="63f2b65542576bbc5e5a6267f27919be">
  <xsd:schema xmlns:xsd="http://www.w3.org/2001/XMLSchema" xmlns:xs="http://www.w3.org/2001/XMLSchema" xmlns:p="http://schemas.microsoft.com/office/2006/metadata/properties" xmlns:ns2="3c1c57bc-7503-43cf-af2d-a023b157511f" xmlns:ns3="f8eb5853-b52d-4e3e-bf3c-75d76eb9a821" targetNamespace="http://schemas.microsoft.com/office/2006/metadata/properties" ma:root="true" ma:fieldsID="a6276edccfd37585baa657d4e2cb75ee" ns2:_="" ns3:_="">
    <xsd:import namespace="3c1c57bc-7503-43cf-af2d-a023b157511f"/>
    <xsd:import namespace="f8eb5853-b52d-4e3e-bf3c-75d76eb9a82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1c57bc-7503-43cf-af2d-a023b15751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2462f38-dfda-403b-8a5a-c7f108766b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eb5853-b52d-4e3e-bf3c-75d76eb9a82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510c665-643a-40ae-a284-9a11c1acc095}" ma:internalName="TaxCatchAll" ma:showField="CatchAllData" ma:web="f8eb5853-b52d-4e3e-bf3c-75d76eb9a8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c1c57bc-7503-43cf-af2d-a023b157511f">
      <Terms xmlns="http://schemas.microsoft.com/office/infopath/2007/PartnerControls"/>
    </lcf76f155ced4ddcb4097134ff3c332f>
    <TaxCatchAll xmlns="f8eb5853-b52d-4e3e-bf3c-75d76eb9a82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8FF398-AE2D-4E1A-8DBD-A592A6E6F2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1c57bc-7503-43cf-af2d-a023b157511f"/>
    <ds:schemaRef ds:uri="f8eb5853-b52d-4e3e-bf3c-75d76eb9a8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9DB06B-29B6-4214-ABB2-7E2AD48AE237}">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c5ccf003-2c7c-49a7-ae44-2498d212999e"/>
    <ds:schemaRef ds:uri="http://schemas.microsoft.com/office/2006/metadata/properties"/>
    <ds:schemaRef ds:uri="http://www.w3.org/XML/1998/namespace"/>
    <ds:schemaRef ds:uri="3c1c57bc-7503-43cf-af2d-a023b157511f"/>
    <ds:schemaRef ds:uri="f8eb5853-b52d-4e3e-bf3c-75d76eb9a821"/>
  </ds:schemaRefs>
</ds:datastoreItem>
</file>

<file path=customXml/itemProps3.xml><?xml version="1.0" encoding="utf-8"?>
<ds:datastoreItem xmlns:ds="http://schemas.openxmlformats.org/officeDocument/2006/customXml" ds:itemID="{00D47EC3-3C52-47B3-9584-930D0EDCE6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16407</TotalTime>
  <Words>4598</Words>
  <Application>Microsoft Office PowerPoint</Application>
  <PresentationFormat>Widescreen</PresentationFormat>
  <Paragraphs>286</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Segoe UI</vt:lpstr>
      <vt:lpstr>Segoe UI Semilight</vt:lpstr>
      <vt:lpstr>Wireframe Building 16x9</vt:lpstr>
      <vt:lpstr>การทำความเข้าใจและการใช้งานโฟมประเภท A (Class A Foam)</vt:lpstr>
      <vt:lpstr>PowerPoint Presentation</vt:lpstr>
      <vt:lpstr>Today’s Goal</vt:lpstr>
      <vt:lpstr>โฟมประเภท A คืออะไร?</vt:lpstr>
      <vt:lpstr>ทำไมจึงใช้โฟมประเภท A?</vt:lpstr>
      <vt:lpstr>PowerPoint Presentation</vt:lpstr>
      <vt:lpstr>วิธีการใช้งานทั่วไป</vt:lpstr>
      <vt:lpstr>Application Equipment</vt:lpstr>
      <vt:lpstr>PowerPoint Presentation</vt:lpstr>
      <vt:lpstr>การผสมและการกำหนดอัตราส่วน</vt:lpstr>
      <vt:lpstr>PowerPoint Presentation</vt:lpstr>
      <vt:lpstr>ความท้าทายและความเข้าใจผิด</vt:lpstr>
      <vt:lpstr>การใช้งานจำกัด: ความเสี่ยงต่อชีวิตในไฟจากของเหลวไวไฟ</vt:lpstr>
      <vt:lpstr>ข้อสรุปสำคัญ</vt:lpstr>
      <vt:lpstr>มีคำถามอะไรไหมครับ?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James Macdonald</dc:creator>
  <cp:keywords/>
  <cp:lastModifiedBy>Akarinth Addison</cp:lastModifiedBy>
  <cp:revision>54</cp:revision>
  <cp:lastPrinted>2025-07-08T10:55:59Z</cp:lastPrinted>
  <dcterms:created xsi:type="dcterms:W3CDTF">2017-07-10T21:36:06Z</dcterms:created>
  <dcterms:modified xsi:type="dcterms:W3CDTF">2025-07-29T01:48:04Z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TC030310279991</vt:lpwstr>
  </property>
  <property fmtid="{D5CDD505-2E9C-101B-9397-08002B2CF9AE}" pid="3" name="ContentTypeId">
    <vt:lpwstr>0x01010027CFE466BF21274199CB512EA7E7EE93</vt:lpwstr>
  </property>
  <property fmtid="{D5CDD505-2E9C-101B-9397-08002B2CF9AE}" pid="4" name="MediaServiceImageTags">
    <vt:lpwstr/>
  </property>
</Properties>
</file>